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0" r:id="rId4"/>
    <p:sldId id="261" r:id="rId5"/>
    <p:sldId id="276" r:id="rId6"/>
    <p:sldId id="262" r:id="rId7"/>
    <p:sldId id="263" r:id="rId8"/>
    <p:sldId id="267" r:id="rId9"/>
    <p:sldId id="268" r:id="rId10"/>
    <p:sldId id="269" r:id="rId11"/>
    <p:sldId id="265" r:id="rId12"/>
    <p:sldId id="266" r:id="rId13"/>
    <p:sldId id="270" r:id="rId14"/>
    <p:sldId id="271" r:id="rId15"/>
    <p:sldId id="272" r:id="rId16"/>
    <p:sldId id="273" r:id="rId17"/>
    <p:sldId id="274" r:id="rId18"/>
    <p:sldId id="277" r:id="rId19"/>
    <p:sldId id="278" r:id="rId20"/>
    <p:sldId id="279" r:id="rId21"/>
    <p:sldId id="281" r:id="rId22"/>
    <p:sldId id="282" r:id="rId23"/>
    <p:sldId id="259" r:id="rId24"/>
    <p:sldId id="283" r:id="rId25"/>
    <p:sldId id="284" r:id="rId26"/>
    <p:sldId id="285" r:id="rId27"/>
    <p:sldId id="286" r:id="rId28"/>
    <p:sldId id="264" r:id="rId29"/>
    <p:sldId id="287" r:id="rId30"/>
    <p:sldId id="288" r:id="rId31"/>
    <p:sldId id="289" r:id="rId32"/>
    <p:sldId id="290" r:id="rId33"/>
    <p:sldId id="291" r:id="rId34"/>
    <p:sldId id="292" r:id="rId35"/>
    <p:sldId id="293" r:id="rId36"/>
    <p:sldId id="294" r:id="rId37"/>
    <p:sldId id="295" r:id="rId38"/>
    <p:sldId id="296" r:id="rId39"/>
    <p:sldId id="275"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679C75A-4576-4AE7-BCE2-299EC0F77D97}">
          <p14:sldIdLst>
            <p14:sldId id="256"/>
            <p14:sldId id="258"/>
            <p14:sldId id="280"/>
            <p14:sldId id="261"/>
            <p14:sldId id="276"/>
            <p14:sldId id="262"/>
            <p14:sldId id="263"/>
            <p14:sldId id="267"/>
            <p14:sldId id="268"/>
            <p14:sldId id="269"/>
            <p14:sldId id="265"/>
            <p14:sldId id="266"/>
            <p14:sldId id="270"/>
            <p14:sldId id="271"/>
            <p14:sldId id="272"/>
            <p14:sldId id="273"/>
            <p14:sldId id="274"/>
            <p14:sldId id="277"/>
            <p14:sldId id="278"/>
            <p14:sldId id="279"/>
            <p14:sldId id="281"/>
            <p14:sldId id="282"/>
            <p14:sldId id="259"/>
            <p14:sldId id="283"/>
            <p14:sldId id="284"/>
            <p14:sldId id="285"/>
            <p14:sldId id="286"/>
            <p14:sldId id="264"/>
            <p14:sldId id="287"/>
            <p14:sldId id="288"/>
            <p14:sldId id="289"/>
            <p14:sldId id="290"/>
            <p14:sldId id="291"/>
            <p14:sldId id="292"/>
            <p14:sldId id="293"/>
            <p14:sldId id="294"/>
            <p14:sldId id="295"/>
            <p14:sldId id="296"/>
            <p14:sldId id="275"/>
            <p14:sldId id="297"/>
            <p14:sldId id="298"/>
            <p14:sldId id="299"/>
            <p14:sldId id="300"/>
            <p14:sldId id="301"/>
            <p14:sldId id="302"/>
            <p14:sldId id="303"/>
            <p14:sldId id="304"/>
            <p14:sldId id="305"/>
            <p14:sldId id="306"/>
            <p14:sldId id="307"/>
            <p14:sldId id="308"/>
            <p14:sldId id="309"/>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91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26.02.2025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26.02.2025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ndex.php?title=Phycobiliviolin&amp;action=edit&amp;redlink=1" TargetMode="External"/><Relationship Id="rId2" Type="http://schemas.openxmlformats.org/officeDocument/2006/relationships/hyperlink" Target="https://en.wikipedia.org/wiki/Phycobilin" TargetMode="External"/><Relationship Id="rId1" Type="http://schemas.openxmlformats.org/officeDocument/2006/relationships/slideLayout" Target="../slideLayouts/slideLayout6.xml"/><Relationship Id="rId4" Type="http://schemas.openxmlformats.org/officeDocument/2006/relationships/hyperlink" Target="https://en.wikipedia.org/wiki/Phycobilisome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548" y="2492896"/>
            <a:ext cx="7772400" cy="1470025"/>
          </a:xfrm>
        </p:spPr>
        <p:txBody>
          <a:bodyPr>
            <a:normAutofit fontScale="90000"/>
          </a:bodyPr>
          <a:lstStyle/>
          <a:p>
            <a:r>
              <a:rPr lang="en-US" b="1" dirty="0">
                <a:latin typeface="Times New Roman" panose="02020603050405020304" pitchFamily="18" charset="0"/>
                <a:cs typeface="Times New Roman" panose="02020603050405020304" pitchFamily="18" charset="0"/>
              </a:rPr>
              <a:t>Topic 9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Algae</a:t>
            </a:r>
            <a:br>
              <a:rPr lang="en-US" dirty="0"/>
            </a:br>
            <a:endParaRPr lang="ru-RU" dirty="0"/>
          </a:p>
        </p:txBody>
      </p:sp>
      <p:sp>
        <p:nvSpPr>
          <p:cNvPr id="5" name="TextBox 4">
            <a:extLst>
              <a:ext uri="{FF2B5EF4-FFF2-40B4-BE49-F238E27FC236}">
                <a16:creationId xmlns:a16="http://schemas.microsoft.com/office/drawing/2014/main" id="{5ACE436F-DFD4-36E5-0442-52587A1A0DAA}"/>
              </a:ext>
            </a:extLst>
          </p:cNvPr>
          <p:cNvSpPr txBox="1"/>
          <p:nvPr/>
        </p:nvSpPr>
        <p:spPr>
          <a:xfrm>
            <a:off x="1979712" y="159346"/>
            <a:ext cx="5020072" cy="1169551"/>
          </a:xfrm>
          <a:prstGeom prst="rect">
            <a:avLst/>
          </a:prstGeom>
          <a:noFill/>
        </p:spPr>
        <p:txBody>
          <a:bodyPr wrap="square">
            <a:spAutoFit/>
          </a:bodyPr>
          <a:lstStyle/>
          <a:p>
            <a:pPr algn="ctr">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al-Farabi Ka akh National University</a:t>
            </a:r>
          </a:p>
          <a:p>
            <a:pPr algn="ctr">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Faculty of Biology and biotechnology</a:t>
            </a:r>
          </a:p>
          <a:p>
            <a:pPr algn="ctr">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Department of Biodiversity and Bioresources </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568952" cy="2492896"/>
          </a:xfrm>
        </p:spPr>
        <p:txBody>
          <a:bodyPr>
            <a:normAutofit fontScale="92500" lnSpcReduction="10000"/>
          </a:bodyPr>
          <a:lstStyle/>
          <a:p>
            <a:pPr marL="0" indent="0" algn="just">
              <a:lnSpc>
                <a:spcPct val="110000"/>
              </a:lnSpc>
              <a:spcBef>
                <a:spcPts val="0"/>
              </a:spcBef>
              <a:buNone/>
            </a:pPr>
            <a:r>
              <a:rPr lang="en-US" sz="2400" b="1" dirty="0">
                <a:solidFill>
                  <a:schemeClr val="accent6">
                    <a:lumMod val="75000"/>
                  </a:schemeClr>
                </a:solidFill>
              </a:rPr>
              <a:t>3-Filamentous Type</a:t>
            </a:r>
            <a:endParaRPr lang="ru-RU" sz="2400" b="1" dirty="0">
              <a:solidFill>
                <a:schemeClr val="accent6">
                  <a:lumMod val="75000"/>
                </a:schemeClr>
              </a:solidFill>
            </a:endParaRPr>
          </a:p>
          <a:p>
            <a:pPr marL="0" indent="357188" algn="just">
              <a:lnSpc>
                <a:spcPct val="110000"/>
              </a:lnSpc>
              <a:spcBef>
                <a:spcPts val="0"/>
              </a:spcBef>
              <a:buNone/>
            </a:pPr>
            <a:r>
              <a:rPr lang="en-US" sz="2400" dirty="0"/>
              <a:t>Filamentous algae undergo cell division but remain connected, forming long filaments of attached cells. Each cell within the filamentous alga has its own internal structures, such as a chloroplast, and is capable of photosynthesis. Spirogyra is one commonly-studied alga. At low tide, this stringy, green algae is exposed on rocks. Under the microscope, </a:t>
            </a:r>
            <a:r>
              <a:rPr lang="en-US" sz="2400" i="1" dirty="0"/>
              <a:t>Spirogyra</a:t>
            </a:r>
            <a:r>
              <a:rPr lang="en-US" sz="2400" dirty="0"/>
              <a:t> reveals a unique, spiral arrangement of chloroplasts.</a:t>
            </a:r>
            <a:endParaRPr lang="ru-RU" sz="2400" dirty="0"/>
          </a:p>
        </p:txBody>
      </p:sp>
      <p:pic>
        <p:nvPicPr>
          <p:cNvPr id="4" name="Picture 4"/>
          <p:cNvPicPr>
            <a:picLocks noChangeAspect="1" noChangeArrowheads="1"/>
          </p:cNvPicPr>
          <p:nvPr/>
        </p:nvPicPr>
        <p:blipFill>
          <a:blip r:embed="rId2" cstate="print"/>
          <a:srcRect l="3000" t="1575" r="2501"/>
          <a:stretch>
            <a:fillRect/>
          </a:stretch>
        </p:blipFill>
        <p:spPr bwMode="auto">
          <a:xfrm>
            <a:off x="2555776" y="2708920"/>
            <a:ext cx="3629212" cy="36000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95536" y="2780928"/>
            <a:ext cx="1544329" cy="30960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236296" y="2780928"/>
            <a:ext cx="1095375" cy="3019425"/>
          </a:xfrm>
          <a:prstGeom prst="rect">
            <a:avLst/>
          </a:prstGeom>
          <a:noFill/>
          <a:ln w="9525">
            <a:noFill/>
            <a:miter lim="800000"/>
            <a:headEnd/>
            <a:tailEnd/>
          </a:ln>
        </p:spPr>
      </p:pic>
      <p:sp>
        <p:nvSpPr>
          <p:cNvPr id="7" name="Прямоугольник 6"/>
          <p:cNvSpPr/>
          <p:nvPr/>
        </p:nvSpPr>
        <p:spPr>
          <a:xfrm>
            <a:off x="179512" y="6381328"/>
            <a:ext cx="8964488" cy="369332"/>
          </a:xfrm>
          <a:prstGeom prst="rect">
            <a:avLst/>
          </a:prstGeom>
        </p:spPr>
        <p:txBody>
          <a:bodyPr wrap="square">
            <a:spAutoFit/>
          </a:bodyPr>
          <a:lstStyle/>
          <a:p>
            <a:r>
              <a:rPr lang="en-US" dirty="0"/>
              <a:t>Fig. 5: </a:t>
            </a:r>
            <a:r>
              <a:rPr lang="en-US" dirty="0" err="1"/>
              <a:t>Multicellular</a:t>
            </a:r>
            <a:r>
              <a:rPr lang="en-US" dirty="0"/>
              <a:t> </a:t>
            </a:r>
            <a:r>
              <a:rPr lang="en-US" dirty="0" err="1"/>
              <a:t>thalli</a:t>
            </a:r>
            <a:r>
              <a:rPr lang="en-US" dirty="0"/>
              <a:t>, with a basically </a:t>
            </a:r>
            <a:r>
              <a:rPr lang="en-US" dirty="0" err="1"/>
              <a:t>uniseriate</a:t>
            </a:r>
            <a:r>
              <a:rPr lang="en-US" dirty="0"/>
              <a:t> filamentous, branched, or </a:t>
            </a:r>
            <a:r>
              <a:rPr lang="en-US" dirty="0" err="1"/>
              <a:t>unbranched</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1772816"/>
            <a:ext cx="6696744" cy="2160240"/>
          </a:xfrm>
        </p:spPr>
        <p:txBody>
          <a:bodyPr>
            <a:normAutofit lnSpcReduction="10000"/>
          </a:bodyPr>
          <a:lstStyle/>
          <a:p>
            <a:pPr marL="0" indent="357188" algn="just">
              <a:buNone/>
            </a:pPr>
            <a:r>
              <a:rPr lang="en-US" sz="2400" dirty="0"/>
              <a:t>Organization, composed of multinucleate cells as a consequence of uncoupled cell division and mitosis. Despite lacking clear physical borders, this </a:t>
            </a:r>
            <a:r>
              <a:rPr lang="en-US" sz="2400" dirty="0" err="1"/>
              <a:t>morphotype</a:t>
            </a:r>
            <a:r>
              <a:rPr lang="en-US" sz="2400" dirty="0"/>
              <a:t> is present in members of the class </a:t>
            </a:r>
            <a:r>
              <a:rPr lang="en-US" sz="2400" dirty="0" err="1"/>
              <a:t>Ulvophyceae</a:t>
            </a:r>
            <a:r>
              <a:rPr lang="en-US" sz="2400" dirty="0"/>
              <a:t> (</a:t>
            </a:r>
            <a:r>
              <a:rPr lang="en-US" sz="2400" dirty="0" err="1"/>
              <a:t>Chlorophyta</a:t>
            </a:r>
            <a:r>
              <a:rPr lang="en-US" sz="2400" dirty="0"/>
              <a:t>) such as </a:t>
            </a:r>
            <a:r>
              <a:rPr lang="en-US" sz="2400" dirty="0" err="1"/>
              <a:t>Cladophora</a:t>
            </a:r>
            <a:r>
              <a:rPr lang="en-US" sz="2400" dirty="0"/>
              <a:t> sp. and </a:t>
            </a:r>
            <a:r>
              <a:rPr lang="en-US" sz="2400" dirty="0" err="1"/>
              <a:t>Anadyomene</a:t>
            </a:r>
            <a:r>
              <a:rPr lang="en-US" sz="2400" dirty="0"/>
              <a:t> sp.</a:t>
            </a: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12160" y="1412776"/>
            <a:ext cx="2428875" cy="4029075"/>
          </a:xfrm>
          <a:prstGeom prst="rect">
            <a:avLst/>
          </a:prstGeom>
          <a:noFill/>
          <a:ln w="9525">
            <a:noFill/>
            <a:miter lim="800000"/>
            <a:headEnd/>
            <a:tailEnd/>
          </a:ln>
        </p:spPr>
      </p:pic>
      <p:sp>
        <p:nvSpPr>
          <p:cNvPr id="6" name="Прямоугольник 5"/>
          <p:cNvSpPr/>
          <p:nvPr/>
        </p:nvSpPr>
        <p:spPr>
          <a:xfrm>
            <a:off x="4283968" y="5733256"/>
            <a:ext cx="4680520" cy="369332"/>
          </a:xfrm>
          <a:prstGeom prst="rect">
            <a:avLst/>
          </a:prstGeom>
        </p:spPr>
        <p:txBody>
          <a:bodyPr wrap="square">
            <a:spAutoFit/>
          </a:bodyPr>
          <a:lstStyle/>
          <a:p>
            <a:r>
              <a:rPr lang="en-US" dirty="0"/>
              <a:t>Fig. 6: </a:t>
            </a:r>
            <a:r>
              <a:rPr lang="en-US" dirty="0" err="1"/>
              <a:t>Siphonous</a:t>
            </a:r>
            <a:r>
              <a:rPr lang="en-US" dirty="0"/>
              <a:t> </a:t>
            </a:r>
            <a:r>
              <a:rPr lang="en-US" dirty="0" err="1"/>
              <a:t>thallus</a:t>
            </a:r>
            <a:r>
              <a:rPr lang="en-US" dirty="0"/>
              <a:t> of </a:t>
            </a:r>
            <a:r>
              <a:rPr lang="en-US" i="1" dirty="0" err="1"/>
              <a:t>Vaucheria</a:t>
            </a:r>
            <a:r>
              <a:rPr lang="en-US" i="1" dirty="0"/>
              <a:t> </a:t>
            </a:r>
            <a:r>
              <a:rPr lang="en-US" i="1" dirty="0" err="1"/>
              <a:t>sessilis</a:t>
            </a:r>
            <a:r>
              <a:rPr lang="en-US" b="1" dirty="0"/>
              <a:t>.</a:t>
            </a:r>
            <a:endParaRPr lang="ru-RU" dirty="0"/>
          </a:p>
        </p:txBody>
      </p:sp>
      <p:sp>
        <p:nvSpPr>
          <p:cNvPr id="8" name="Прямоугольник 7"/>
          <p:cNvSpPr/>
          <p:nvPr/>
        </p:nvSpPr>
        <p:spPr>
          <a:xfrm>
            <a:off x="435006" y="1484784"/>
            <a:ext cx="4892570" cy="3416320"/>
          </a:xfrm>
          <a:prstGeom prst="rect">
            <a:avLst/>
          </a:prstGeom>
        </p:spPr>
        <p:txBody>
          <a:bodyPr wrap="square">
            <a:spAutoFit/>
          </a:bodyPr>
          <a:lstStyle/>
          <a:p>
            <a:pPr indent="357188" algn="just"/>
            <a:r>
              <a:rPr lang="en-US" sz="2400" b="1" dirty="0">
                <a:solidFill>
                  <a:schemeClr val="accent6">
                    <a:lumMod val="75000"/>
                  </a:schemeClr>
                </a:solidFill>
              </a:rPr>
              <a:t>4-Siphonous Type</a:t>
            </a:r>
            <a:endParaRPr lang="ru-RU" sz="2400" dirty="0">
              <a:solidFill>
                <a:schemeClr val="accent6">
                  <a:lumMod val="75000"/>
                </a:schemeClr>
              </a:solidFill>
            </a:endParaRPr>
          </a:p>
          <a:p>
            <a:pPr indent="357188" algn="just"/>
            <a:r>
              <a:rPr lang="en-US" sz="2400" dirty="0" err="1"/>
              <a:t>Siphonous</a:t>
            </a:r>
            <a:r>
              <a:rPr lang="en-US" sz="2400" dirty="0"/>
              <a:t> algae have a morphology that superficially resembles that of filamentous algae. However, </a:t>
            </a:r>
            <a:r>
              <a:rPr lang="en-US" sz="2400" dirty="0" err="1"/>
              <a:t>siphonous</a:t>
            </a:r>
            <a:r>
              <a:rPr lang="en-US" sz="2400" dirty="0"/>
              <a:t> algae consist of only one single cell with branching sections. </a:t>
            </a:r>
            <a:r>
              <a:rPr lang="en-US" sz="2400" i="1" dirty="0" err="1"/>
              <a:t>Enteromorpha</a:t>
            </a:r>
            <a:r>
              <a:rPr lang="en-US" sz="2400" dirty="0"/>
              <a:t> is a </a:t>
            </a:r>
            <a:r>
              <a:rPr lang="en-US" sz="2400" dirty="0" err="1"/>
              <a:t>siphonous</a:t>
            </a:r>
            <a:r>
              <a:rPr lang="en-US" sz="2400" dirty="0"/>
              <a:t> algae that appears similar to </a:t>
            </a:r>
            <a:r>
              <a:rPr lang="en-US" sz="2400" i="1" dirty="0"/>
              <a:t>Spirogyra</a:t>
            </a:r>
            <a:r>
              <a:rPr lang="en-US" sz="2400" dirty="0"/>
              <a:t> to the naked eye.</a:t>
            </a: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67544" y="548680"/>
            <a:ext cx="8229600" cy="3046988"/>
          </a:xfrm>
          <a:prstGeom prst="rect">
            <a:avLst/>
          </a:prstGeom>
        </p:spPr>
        <p:txBody>
          <a:bodyPr>
            <a:spAutoFit/>
          </a:bodyPr>
          <a:lstStyle/>
          <a:p>
            <a:pPr marL="0" indent="357188" algn="just">
              <a:spcBef>
                <a:spcPts val="0"/>
              </a:spcBef>
              <a:buNone/>
            </a:pPr>
            <a:r>
              <a:rPr lang="en-US" sz="2400" b="1" dirty="0">
                <a:solidFill>
                  <a:schemeClr val="accent6">
                    <a:lumMod val="75000"/>
                  </a:schemeClr>
                </a:solidFill>
              </a:rPr>
              <a:t>5-Parenchymatous and Pseudo-</a:t>
            </a:r>
            <a:r>
              <a:rPr lang="en-US" sz="2400" b="1" dirty="0" err="1">
                <a:solidFill>
                  <a:schemeClr val="accent6">
                    <a:lumMod val="75000"/>
                  </a:schemeClr>
                </a:solidFill>
              </a:rPr>
              <a:t>Parenchymatous</a:t>
            </a:r>
            <a:r>
              <a:rPr lang="en-US" sz="2400" b="1" dirty="0">
                <a:solidFill>
                  <a:schemeClr val="accent6">
                    <a:lumMod val="75000"/>
                  </a:schemeClr>
                </a:solidFill>
              </a:rPr>
              <a:t> Type</a:t>
            </a:r>
          </a:p>
          <a:p>
            <a:pPr marL="0" indent="357188" algn="just">
              <a:spcBef>
                <a:spcPts val="0"/>
              </a:spcBef>
              <a:buNone/>
            </a:pPr>
            <a:r>
              <a:rPr lang="en-US" sz="2400" dirty="0"/>
              <a:t>Certain red algae contain boxy, plant-like cells and have a complex, </a:t>
            </a:r>
            <a:r>
              <a:rPr lang="en-US" sz="2400" dirty="0" err="1"/>
              <a:t>multicellular</a:t>
            </a:r>
            <a:r>
              <a:rPr lang="en-US" sz="2400" dirty="0"/>
              <a:t> structure that is termed "</a:t>
            </a:r>
            <a:r>
              <a:rPr lang="en-US" sz="2400" dirty="0" err="1"/>
              <a:t>parenchymatous</a:t>
            </a:r>
            <a:r>
              <a:rPr lang="en-US" sz="2400" dirty="0"/>
              <a:t>“. Although the cells of algae do not truly differentiate to form various structures, these </a:t>
            </a:r>
            <a:r>
              <a:rPr lang="en-US" sz="2400" dirty="0" err="1"/>
              <a:t>parenchymatous</a:t>
            </a:r>
            <a:r>
              <a:rPr lang="en-US" sz="2400" dirty="0"/>
              <a:t> algae often have parts that resemble leaves, stems and roots. Kelp grows to immense lengths, and is perhaps one of the best-known </a:t>
            </a:r>
            <a:r>
              <a:rPr lang="en-US" sz="2400" dirty="0" err="1"/>
              <a:t>parenchymatous</a:t>
            </a:r>
            <a:r>
              <a:rPr lang="en-US" sz="2400" dirty="0"/>
              <a:t> algae.</a:t>
            </a:r>
            <a:endParaRPr lang="ru-RU" sz="2400" dirty="0"/>
          </a:p>
        </p:txBody>
      </p:sp>
      <p:pic>
        <p:nvPicPr>
          <p:cNvPr id="4098" name="Picture 2"/>
          <p:cNvPicPr>
            <a:picLocks noChangeAspect="1" noChangeArrowheads="1"/>
          </p:cNvPicPr>
          <p:nvPr/>
        </p:nvPicPr>
        <p:blipFill>
          <a:blip r:embed="rId2" cstate="print"/>
          <a:srcRect/>
          <a:stretch>
            <a:fillRect/>
          </a:stretch>
        </p:blipFill>
        <p:spPr bwMode="auto">
          <a:xfrm>
            <a:off x="5220072" y="3222000"/>
            <a:ext cx="1958459" cy="3636000"/>
          </a:xfrm>
          <a:prstGeom prst="rect">
            <a:avLst/>
          </a:prstGeom>
          <a:noFill/>
          <a:ln w="9525">
            <a:noFill/>
            <a:miter lim="800000"/>
            <a:headEnd/>
            <a:tailEnd/>
          </a:ln>
        </p:spPr>
      </p:pic>
      <p:sp>
        <p:nvSpPr>
          <p:cNvPr id="6" name="Прямоугольник 5"/>
          <p:cNvSpPr/>
          <p:nvPr/>
        </p:nvSpPr>
        <p:spPr>
          <a:xfrm>
            <a:off x="1547664" y="5445224"/>
            <a:ext cx="3312368" cy="646331"/>
          </a:xfrm>
          <a:prstGeom prst="rect">
            <a:avLst/>
          </a:prstGeom>
        </p:spPr>
        <p:txBody>
          <a:bodyPr wrap="square">
            <a:spAutoFit/>
          </a:bodyPr>
          <a:lstStyle/>
          <a:p>
            <a:r>
              <a:rPr lang="en-US" dirty="0"/>
              <a:t>Fig. 7: Pseudo-</a:t>
            </a:r>
            <a:r>
              <a:rPr lang="en-US" dirty="0" err="1"/>
              <a:t>parenchymatous</a:t>
            </a:r>
            <a:r>
              <a:rPr lang="en-US" dirty="0"/>
              <a:t>  </a:t>
            </a:r>
          </a:p>
          <a:p>
            <a:r>
              <a:rPr lang="en-US" dirty="0" err="1"/>
              <a:t>thallus</a:t>
            </a:r>
            <a:r>
              <a:rPr lang="en-US" dirty="0"/>
              <a:t> of </a:t>
            </a:r>
            <a:r>
              <a:rPr lang="en-US" i="1" dirty="0" err="1"/>
              <a:t>Palmaria</a:t>
            </a:r>
            <a:r>
              <a:rPr lang="en-US" i="1" dirty="0"/>
              <a:t> </a:t>
            </a:r>
            <a:r>
              <a:rPr lang="en-US" i="1" dirty="0" err="1"/>
              <a:t>palmata</a:t>
            </a:r>
            <a:r>
              <a:rPr lang="en-US" dirty="0"/>
              <a:t>.</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1"/>
            <a:ext cx="8229600" cy="1944216"/>
          </a:xfrm>
        </p:spPr>
        <p:txBody>
          <a:bodyPr>
            <a:normAutofit/>
          </a:bodyPr>
          <a:lstStyle/>
          <a:p>
            <a:pPr marL="0" indent="357188" algn="just">
              <a:spcBef>
                <a:spcPts val="0"/>
              </a:spcBef>
              <a:buNone/>
            </a:pPr>
            <a:r>
              <a:rPr lang="en-US" sz="2400" b="1" dirty="0">
                <a:solidFill>
                  <a:schemeClr val="accent6">
                    <a:lumMod val="75000"/>
                  </a:schemeClr>
                </a:solidFill>
              </a:rPr>
              <a:t>6-Palmelloid Type</a:t>
            </a:r>
          </a:p>
          <a:p>
            <a:pPr marL="0" indent="357188" algn="just">
              <a:spcBef>
                <a:spcPts val="0"/>
              </a:spcBef>
              <a:buNone/>
            </a:pPr>
            <a:r>
              <a:rPr lang="en-US" sz="2400" dirty="0"/>
              <a:t>Applied to an algal colony composed of an indefinite number of non-motile cells embedded in a gelatinous or mucilaginous matrix. It may occur as a non-motile phase in a normally motile species</a:t>
            </a:r>
            <a:endParaRPr lang="ru-RU" sz="2400" dirty="0"/>
          </a:p>
        </p:txBody>
      </p:sp>
      <p:pic>
        <p:nvPicPr>
          <p:cNvPr id="5122" name="Picture 2"/>
          <p:cNvPicPr>
            <a:picLocks noChangeAspect="1" noChangeArrowheads="1"/>
          </p:cNvPicPr>
          <p:nvPr/>
        </p:nvPicPr>
        <p:blipFill>
          <a:blip r:embed="rId2" cstate="print"/>
          <a:srcRect/>
          <a:stretch>
            <a:fillRect/>
          </a:stretch>
        </p:blipFill>
        <p:spPr bwMode="auto">
          <a:xfrm>
            <a:off x="3563888" y="2132856"/>
            <a:ext cx="4499451" cy="3636000"/>
          </a:xfrm>
          <a:prstGeom prst="rect">
            <a:avLst/>
          </a:prstGeom>
          <a:noFill/>
          <a:ln w="9525">
            <a:noFill/>
            <a:miter lim="800000"/>
            <a:headEnd/>
            <a:tailEnd/>
          </a:ln>
        </p:spPr>
      </p:pic>
      <p:sp>
        <p:nvSpPr>
          <p:cNvPr id="5" name="Прямоугольник 4"/>
          <p:cNvSpPr/>
          <p:nvPr/>
        </p:nvSpPr>
        <p:spPr>
          <a:xfrm>
            <a:off x="395536" y="3212976"/>
            <a:ext cx="2987824" cy="646331"/>
          </a:xfrm>
          <a:prstGeom prst="rect">
            <a:avLst/>
          </a:prstGeom>
        </p:spPr>
        <p:txBody>
          <a:bodyPr wrap="square">
            <a:spAutoFit/>
          </a:bodyPr>
          <a:lstStyle/>
          <a:p>
            <a:r>
              <a:rPr lang="en-US" dirty="0"/>
              <a:t>Fig. 8: </a:t>
            </a:r>
            <a:r>
              <a:rPr lang="en-US" dirty="0" err="1"/>
              <a:t>Palmelloid</a:t>
            </a:r>
            <a:r>
              <a:rPr lang="en-US" dirty="0"/>
              <a:t> phase of </a:t>
            </a:r>
            <a:r>
              <a:rPr lang="en-US" i="1" dirty="0"/>
              <a:t>Euglena </a:t>
            </a:r>
            <a:r>
              <a:rPr lang="en-US" i="1" dirty="0" err="1"/>
              <a:t>gracilis</a:t>
            </a:r>
            <a:endParaRPr lang="ru-RU"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490066"/>
          </a:xfrm>
        </p:spPr>
        <p:txBody>
          <a:bodyPr>
            <a:normAutofit fontScale="90000"/>
          </a:bodyPr>
          <a:lstStyle/>
          <a:p>
            <a:br>
              <a:rPr lang="en-US" b="1" dirty="0"/>
            </a:br>
            <a:r>
              <a:rPr lang="en-US" sz="3600" b="1" dirty="0">
                <a:solidFill>
                  <a:schemeClr val="accent6">
                    <a:lumMod val="75000"/>
                  </a:schemeClr>
                </a:solidFill>
              </a:rPr>
              <a:t>4-NUTRITION</a:t>
            </a:r>
            <a:br>
              <a:rPr lang="en-US" sz="3600" b="1" dirty="0">
                <a:solidFill>
                  <a:schemeClr val="accent6">
                    <a:lumMod val="75000"/>
                  </a:schemeClr>
                </a:solidFill>
              </a:rPr>
            </a:br>
            <a:endParaRPr lang="ru-RU" sz="3600" dirty="0">
              <a:solidFill>
                <a:schemeClr val="accent6">
                  <a:lumMod val="75000"/>
                </a:schemeClr>
              </a:solidFill>
            </a:endParaRPr>
          </a:p>
        </p:txBody>
      </p:sp>
      <p:sp>
        <p:nvSpPr>
          <p:cNvPr id="3" name="Содержимое 2"/>
          <p:cNvSpPr>
            <a:spLocks noGrp="1"/>
          </p:cNvSpPr>
          <p:nvPr>
            <p:ph idx="1"/>
          </p:nvPr>
        </p:nvSpPr>
        <p:spPr>
          <a:xfrm>
            <a:off x="611560" y="1772816"/>
            <a:ext cx="8229600" cy="4525963"/>
          </a:xfrm>
        </p:spPr>
        <p:txBody>
          <a:bodyPr>
            <a:normAutofit fontScale="92500"/>
          </a:bodyPr>
          <a:lstStyle/>
          <a:p>
            <a:pPr marL="0" indent="355600" algn="just">
              <a:buNone/>
            </a:pPr>
            <a:r>
              <a:rPr lang="en-US" sz="2400" dirty="0"/>
              <a:t>Following our definition of the term algae, most algal groups should be considered photoautotrophs, that is, depending entirely on their photosynthetic apparatus for their metabolic necessities, using sunlight as the source of energy, and CO</a:t>
            </a:r>
            <a:r>
              <a:rPr lang="en-US" sz="1500" dirty="0"/>
              <a:t>2 </a:t>
            </a:r>
            <a:r>
              <a:rPr lang="en-US" sz="2400" dirty="0"/>
              <a:t>as the carbon source to produce carbohydrates and adenosine triphosphate. Most algal divisions contain colorless heterotrophic species that can obtain organic carbon from the external environment, either by taking up dissolved substances (</a:t>
            </a:r>
            <a:r>
              <a:rPr lang="en-US" sz="2400" dirty="0" err="1"/>
              <a:t>osmotrophy</a:t>
            </a:r>
            <a:r>
              <a:rPr lang="en-US" sz="2400" dirty="0"/>
              <a:t>) or by engulfing bacteria and other cells such as particulate prey (</a:t>
            </a:r>
            <a:r>
              <a:rPr lang="en-US" sz="2400" dirty="0" err="1"/>
              <a:t>phagotrophy</a:t>
            </a:r>
            <a:r>
              <a:rPr lang="en-US" sz="2400" dirty="0"/>
              <a:t>). There also exist some algae that cannot synthesize essential components such as the vitamins of the B12 complex, or fatty acids, and have to import them; these algae are defined auxotrophic. On the basis of their nutritional strategies, we can classify algae into four groups:</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24744"/>
            <a:ext cx="8229600" cy="4525963"/>
          </a:xfrm>
        </p:spPr>
        <p:txBody>
          <a:bodyPr>
            <a:normAutofit fontScale="70000" lnSpcReduction="20000"/>
          </a:bodyPr>
          <a:lstStyle/>
          <a:p>
            <a:pPr marL="0" indent="355600" algn="just">
              <a:buNone/>
            </a:pPr>
            <a:r>
              <a:rPr lang="en-US" dirty="0"/>
              <a:t>1. </a:t>
            </a:r>
            <a:r>
              <a:rPr lang="en-US" b="1" dirty="0"/>
              <a:t>Obligate heterotrophic </a:t>
            </a:r>
            <a:r>
              <a:rPr lang="en-US" dirty="0"/>
              <a:t>algae: they are primarily heterotrophic, but are capable of sustaining themselves by </a:t>
            </a:r>
            <a:r>
              <a:rPr lang="en-US" dirty="0" err="1"/>
              <a:t>phototropy</a:t>
            </a:r>
            <a:r>
              <a:rPr lang="en-US" dirty="0"/>
              <a:t> when prey concentrations limit heterotrophic growth (e.g., </a:t>
            </a:r>
            <a:r>
              <a:rPr lang="en-US" dirty="0" err="1"/>
              <a:t>Gymnodium</a:t>
            </a:r>
            <a:r>
              <a:rPr lang="en-US" dirty="0"/>
              <a:t> </a:t>
            </a:r>
            <a:r>
              <a:rPr lang="en-US" dirty="0" err="1"/>
              <a:t>gracilentum</a:t>
            </a:r>
            <a:r>
              <a:rPr lang="en-US" dirty="0"/>
              <a:t>, </a:t>
            </a:r>
            <a:r>
              <a:rPr lang="en-US" dirty="0" err="1"/>
              <a:t>Myzozoa</a:t>
            </a:r>
            <a:r>
              <a:rPr lang="en-US" dirty="0"/>
              <a:t>);</a:t>
            </a:r>
            <a:endParaRPr lang="ru-RU" dirty="0"/>
          </a:p>
          <a:p>
            <a:pPr marL="0" indent="355600" algn="just">
              <a:buNone/>
            </a:pPr>
            <a:r>
              <a:rPr lang="en-US" dirty="0"/>
              <a:t>2. </a:t>
            </a:r>
            <a:r>
              <a:rPr lang="en-US" b="1" dirty="0"/>
              <a:t>Obligate phototrophic </a:t>
            </a:r>
            <a:r>
              <a:rPr lang="en-US" dirty="0"/>
              <a:t>algae: their primary mode of nutrition is </a:t>
            </a:r>
            <a:r>
              <a:rPr lang="en-US" dirty="0" err="1"/>
              <a:t>phototrophy</a:t>
            </a:r>
            <a:r>
              <a:rPr lang="en-US" dirty="0"/>
              <a:t>, but they can supplement growth by </a:t>
            </a:r>
            <a:r>
              <a:rPr lang="en-US" dirty="0" err="1"/>
              <a:t>phagotrophy</a:t>
            </a:r>
            <a:r>
              <a:rPr lang="en-US" dirty="0"/>
              <a:t> and/or </a:t>
            </a:r>
            <a:r>
              <a:rPr lang="en-US" dirty="0" err="1"/>
              <a:t>osmotrophy</a:t>
            </a:r>
            <a:r>
              <a:rPr lang="en-US" dirty="0"/>
              <a:t> when light is limiting (e.g., </a:t>
            </a:r>
            <a:r>
              <a:rPr lang="en-US" dirty="0" err="1"/>
              <a:t>Dinobryon</a:t>
            </a:r>
            <a:r>
              <a:rPr lang="en-US" dirty="0"/>
              <a:t> </a:t>
            </a:r>
            <a:r>
              <a:rPr lang="en-US" dirty="0" err="1"/>
              <a:t>divergens</a:t>
            </a:r>
            <a:r>
              <a:rPr lang="en-US" dirty="0"/>
              <a:t>, </a:t>
            </a:r>
            <a:r>
              <a:rPr lang="en-US" dirty="0" err="1"/>
              <a:t>Ochrophyta</a:t>
            </a:r>
            <a:r>
              <a:rPr lang="en-US" dirty="0"/>
              <a:t>);</a:t>
            </a:r>
            <a:endParaRPr lang="ru-RU" dirty="0"/>
          </a:p>
          <a:p>
            <a:pPr marL="0" indent="355600" algn="just">
              <a:buNone/>
            </a:pPr>
            <a:r>
              <a:rPr lang="en-US" dirty="0"/>
              <a:t>3. </a:t>
            </a:r>
            <a:r>
              <a:rPr lang="en-US" b="1" dirty="0"/>
              <a:t>Facultative </a:t>
            </a:r>
            <a:r>
              <a:rPr lang="en-US" b="1" dirty="0" err="1"/>
              <a:t>mixotrophic</a:t>
            </a:r>
            <a:r>
              <a:rPr lang="en-US" b="1" dirty="0"/>
              <a:t> </a:t>
            </a:r>
            <a:r>
              <a:rPr lang="en-US" dirty="0"/>
              <a:t>algae: they can grow equally well as photoautotrophs and as heterotrophs (e.g., </a:t>
            </a:r>
            <a:r>
              <a:rPr lang="en-US" dirty="0" err="1"/>
              <a:t>Fragilidium</a:t>
            </a:r>
            <a:r>
              <a:rPr lang="en-US" dirty="0"/>
              <a:t> </a:t>
            </a:r>
            <a:r>
              <a:rPr lang="en-US" dirty="0" err="1"/>
              <a:t>subglobosum</a:t>
            </a:r>
            <a:r>
              <a:rPr lang="en-US" dirty="0"/>
              <a:t>, </a:t>
            </a:r>
            <a:r>
              <a:rPr lang="en-US" dirty="0" err="1"/>
              <a:t>Myzozoa</a:t>
            </a:r>
            <a:r>
              <a:rPr lang="en-US" dirty="0"/>
              <a:t>);</a:t>
            </a:r>
            <a:endParaRPr lang="ru-RU" dirty="0"/>
          </a:p>
          <a:p>
            <a:pPr marL="0" indent="355600" algn="just">
              <a:buNone/>
            </a:pPr>
            <a:r>
              <a:rPr lang="en-US" dirty="0"/>
              <a:t>4. </a:t>
            </a:r>
            <a:r>
              <a:rPr lang="en-US" b="1" dirty="0"/>
              <a:t>Obligate </a:t>
            </a:r>
            <a:r>
              <a:rPr lang="en-US" b="1" dirty="0" err="1"/>
              <a:t>mixotrophic</a:t>
            </a:r>
            <a:r>
              <a:rPr lang="en-US" b="1" dirty="0"/>
              <a:t> </a:t>
            </a:r>
            <a:r>
              <a:rPr lang="en-US" dirty="0"/>
              <a:t>algae: their primary mode of nutrition is </a:t>
            </a:r>
            <a:r>
              <a:rPr lang="en-US" dirty="0" err="1"/>
              <a:t>phototrophy</a:t>
            </a:r>
            <a:r>
              <a:rPr lang="en-US" dirty="0"/>
              <a:t>, but </a:t>
            </a:r>
            <a:r>
              <a:rPr lang="en-US" dirty="0" err="1"/>
              <a:t>phagotrophy</a:t>
            </a:r>
            <a:r>
              <a:rPr lang="en-US" dirty="0"/>
              <a:t> and/or </a:t>
            </a:r>
            <a:r>
              <a:rPr lang="en-US" dirty="0" err="1"/>
              <a:t>osmotrophy</a:t>
            </a:r>
            <a:r>
              <a:rPr lang="en-US" dirty="0"/>
              <a:t> provide substances essential for growth (in this group, we can include </a:t>
            </a:r>
            <a:r>
              <a:rPr lang="en-US" dirty="0" err="1"/>
              <a:t>photoautoxotrophic</a:t>
            </a:r>
            <a:r>
              <a:rPr lang="en-US" dirty="0"/>
              <a:t> algae) (e.g., Euglena </a:t>
            </a:r>
            <a:r>
              <a:rPr lang="en-US" dirty="0" err="1"/>
              <a:t>gracilis</a:t>
            </a:r>
            <a:r>
              <a:rPr lang="en-US" dirty="0"/>
              <a:t>, </a:t>
            </a:r>
            <a:r>
              <a:rPr lang="en-US" dirty="0" err="1"/>
              <a:t>Euglenozoa</a:t>
            </a:r>
            <a:r>
              <a:rPr lang="en-US" dirty="0"/>
              <a:t>).</a:t>
            </a:r>
            <a:endParaRPr lang="ru-RU" dirty="0"/>
          </a:p>
          <a:p>
            <a:endParaRPr lang="ru-RU" dirty="0"/>
          </a:p>
        </p:txBody>
      </p:sp>
    </p:spTree>
    <p:extLst>
      <p:ext uri="{BB962C8B-B14F-4D97-AF65-F5344CB8AC3E}">
        <p14:creationId xmlns:p14="http://schemas.microsoft.com/office/powerpoint/2010/main" val="333417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418058"/>
          </a:xfrm>
        </p:spPr>
        <p:txBody>
          <a:bodyPr>
            <a:normAutofit fontScale="90000"/>
          </a:bodyPr>
          <a:lstStyle/>
          <a:p>
            <a:br>
              <a:rPr lang="en-US" sz="3200" b="1" dirty="0">
                <a:solidFill>
                  <a:schemeClr val="accent6">
                    <a:lumMod val="75000"/>
                  </a:schemeClr>
                </a:solidFill>
              </a:rPr>
            </a:br>
            <a:r>
              <a:rPr lang="en-US" sz="3200" b="1" dirty="0">
                <a:solidFill>
                  <a:schemeClr val="accent6">
                    <a:lumMod val="75000"/>
                  </a:schemeClr>
                </a:solidFill>
              </a:rPr>
              <a:t>5-REPRODUCTION</a:t>
            </a:r>
            <a:br>
              <a:rPr lang="en-US" sz="3200" b="1" dirty="0">
                <a:solidFill>
                  <a:schemeClr val="accent6">
                    <a:lumMod val="75000"/>
                  </a:schemeClr>
                </a:solidFill>
              </a:rPr>
            </a:br>
            <a:endParaRPr lang="ru-RU" sz="3200" dirty="0">
              <a:solidFill>
                <a:schemeClr val="accent6">
                  <a:lumMod val="75000"/>
                </a:schemeClr>
              </a:solidFill>
            </a:endParaRPr>
          </a:p>
        </p:txBody>
      </p:sp>
      <p:sp>
        <p:nvSpPr>
          <p:cNvPr id="3" name="Объект 2"/>
          <p:cNvSpPr>
            <a:spLocks noGrp="1"/>
          </p:cNvSpPr>
          <p:nvPr>
            <p:ph idx="1"/>
          </p:nvPr>
        </p:nvSpPr>
        <p:spPr>
          <a:xfrm>
            <a:off x="471435" y="692697"/>
            <a:ext cx="8229600" cy="2304256"/>
          </a:xfrm>
        </p:spPr>
        <p:txBody>
          <a:bodyPr>
            <a:normAutofit/>
          </a:bodyPr>
          <a:lstStyle/>
          <a:p>
            <a:pPr marL="0" indent="0" algn="just">
              <a:buNone/>
            </a:pPr>
            <a:r>
              <a:rPr lang="en-US" sz="2400" b="1" dirty="0"/>
              <a:t>1- Vegetative and Asexual Reproduction</a:t>
            </a:r>
          </a:p>
          <a:p>
            <a:pPr marL="0" indent="0" algn="just">
              <a:buNone/>
            </a:pPr>
            <a:r>
              <a:rPr lang="en-US" sz="2200" dirty="0"/>
              <a:t>A- Binary Fission or Cellular Bisection</a:t>
            </a:r>
          </a:p>
          <a:p>
            <a:pPr marL="0" indent="355600" algn="just">
              <a:spcBef>
                <a:spcPts val="0"/>
              </a:spcBef>
              <a:buNone/>
            </a:pPr>
            <a:r>
              <a:rPr lang="en-US" sz="2200" dirty="0"/>
              <a:t>Asexual reproduction is the production of progeny without the union of cells or nuclear material. Many small algae reproduce asexually by ordinary cell division or by fragmentation, whereas larger algae reproduce by spores. </a:t>
            </a:r>
          </a:p>
        </p:txBody>
      </p:sp>
      <p:sp>
        <p:nvSpPr>
          <p:cNvPr id="5" name="Прямоугольник 4"/>
          <p:cNvSpPr/>
          <p:nvPr/>
        </p:nvSpPr>
        <p:spPr>
          <a:xfrm>
            <a:off x="471435" y="2967335"/>
            <a:ext cx="8250769" cy="4154984"/>
          </a:xfrm>
          <a:prstGeom prst="rect">
            <a:avLst/>
          </a:prstGeom>
        </p:spPr>
        <p:txBody>
          <a:bodyPr wrap="square">
            <a:spAutoFit/>
          </a:bodyPr>
          <a:lstStyle/>
          <a:p>
            <a:pPr indent="355600" algn="just"/>
            <a:r>
              <a:rPr lang="en-US" sz="2200" b="1" dirty="0">
                <a:solidFill>
                  <a:schemeClr val="accent6">
                    <a:lumMod val="75000"/>
                  </a:schemeClr>
                </a:solidFill>
              </a:rPr>
              <a:t>Zoospores </a:t>
            </a:r>
            <a:r>
              <a:rPr lang="en-US" sz="2200" dirty="0"/>
              <a:t> are flagellate,  motile spores that may be produced within a parental vegetative cell as in </a:t>
            </a:r>
            <a:r>
              <a:rPr lang="en-US" sz="2200" dirty="0" err="1"/>
              <a:t>Chlamydomonas</a:t>
            </a:r>
            <a:r>
              <a:rPr lang="en-US" sz="2200" dirty="0"/>
              <a:t>  (</a:t>
            </a:r>
            <a:r>
              <a:rPr lang="en-US" sz="2200" dirty="0" err="1"/>
              <a:t>Chlorophyta</a:t>
            </a:r>
            <a:r>
              <a:rPr lang="en-US" sz="2200" dirty="0"/>
              <a:t>).</a:t>
            </a:r>
          </a:p>
          <a:p>
            <a:pPr indent="355600" algn="just"/>
            <a:r>
              <a:rPr lang="en-US" sz="2200" b="1" dirty="0" err="1">
                <a:solidFill>
                  <a:schemeClr val="accent6">
                    <a:lumMod val="75000"/>
                  </a:schemeClr>
                </a:solidFill>
              </a:rPr>
              <a:t>Aplanospores</a:t>
            </a:r>
            <a:r>
              <a:rPr lang="en-US" sz="2200" dirty="0"/>
              <a:t>   are  </a:t>
            </a:r>
            <a:r>
              <a:rPr lang="en-US" sz="2200" dirty="0" err="1"/>
              <a:t>aflagellate</a:t>
            </a:r>
            <a:r>
              <a:rPr lang="en-US" sz="2200" dirty="0"/>
              <a:t>  spores.  Their  formation  is  similar  to zoospore formation except the spores do not have flagella but have the potential to make them.</a:t>
            </a:r>
          </a:p>
          <a:p>
            <a:pPr indent="355600" algn="just"/>
            <a:r>
              <a:rPr lang="en-US" sz="2200" b="1" dirty="0" err="1">
                <a:solidFill>
                  <a:schemeClr val="accent6">
                    <a:lumMod val="75000"/>
                  </a:schemeClr>
                </a:solidFill>
              </a:rPr>
              <a:t>Autospores</a:t>
            </a:r>
            <a:r>
              <a:rPr lang="en-US" sz="2200" b="1" dirty="0">
                <a:solidFill>
                  <a:schemeClr val="accent6">
                    <a:lumMod val="75000"/>
                  </a:schemeClr>
                </a:solidFill>
              </a:rPr>
              <a:t> </a:t>
            </a:r>
            <a:r>
              <a:rPr lang="en-US" sz="2200" dirty="0"/>
              <a:t> are  spores  which  do  not  have  the ability  to make  flagella  i.e.  </a:t>
            </a:r>
            <a:r>
              <a:rPr lang="en-US" sz="2200" dirty="0" err="1"/>
              <a:t>aflagellate</a:t>
            </a:r>
            <a:r>
              <a:rPr lang="en-US" sz="2200" dirty="0"/>
              <a:t>  spores.  Examples  of  </a:t>
            </a:r>
            <a:r>
              <a:rPr lang="en-US" sz="2200" dirty="0" err="1"/>
              <a:t>autospore</a:t>
            </a:r>
            <a:r>
              <a:rPr lang="en-US" sz="2200" dirty="0"/>
              <a:t>  </a:t>
            </a:r>
            <a:r>
              <a:rPr lang="en-US" sz="2200" dirty="0" err="1"/>
              <a:t>forminggenera</a:t>
            </a:r>
            <a:r>
              <a:rPr lang="en-US" sz="2200" dirty="0"/>
              <a:t>  are </a:t>
            </a:r>
            <a:r>
              <a:rPr lang="en-US" sz="2200" dirty="0" err="1"/>
              <a:t>Nannochloropsis</a:t>
            </a:r>
            <a:r>
              <a:rPr lang="en-US" sz="2200" dirty="0"/>
              <a:t>   (</a:t>
            </a:r>
            <a:r>
              <a:rPr lang="en-US" sz="2200" dirty="0" err="1"/>
              <a:t>Heterokontophyta</a:t>
            </a:r>
            <a:r>
              <a:rPr lang="en-US" sz="2200" dirty="0"/>
              <a:t>)  and Chlorella   (</a:t>
            </a:r>
            <a:r>
              <a:rPr lang="en-US" sz="2200" dirty="0" err="1"/>
              <a:t>Chlorophyta</a:t>
            </a:r>
            <a:r>
              <a:rPr lang="en-US" sz="2200" dirty="0"/>
              <a:t>). Spores  may  be  produced  within  ordinary  vegetative  cells  or  within  specialized cells or structures called sporangia.</a:t>
            </a:r>
          </a:p>
          <a:p>
            <a:pPr indent="355600" algn="just"/>
            <a:r>
              <a:rPr lang="en-US" sz="2200" dirty="0"/>
              <a:t>..</a:t>
            </a:r>
            <a:endParaRPr lang="ru-RU" sz="2200" dirty="0"/>
          </a:p>
        </p:txBody>
      </p:sp>
    </p:spTree>
    <p:extLst>
      <p:ext uri="{BB962C8B-B14F-4D97-AF65-F5344CB8AC3E}">
        <p14:creationId xmlns:p14="http://schemas.microsoft.com/office/powerpoint/2010/main" val="285374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418058"/>
          </a:xfrm>
        </p:spPr>
        <p:txBody>
          <a:bodyPr>
            <a:normAutofit fontScale="90000"/>
          </a:bodyPr>
          <a:lstStyle/>
          <a:p>
            <a:br>
              <a:rPr lang="en-US" sz="3600" b="1" dirty="0">
                <a:solidFill>
                  <a:schemeClr val="accent6">
                    <a:lumMod val="75000"/>
                  </a:schemeClr>
                </a:solidFill>
              </a:rPr>
            </a:br>
            <a:r>
              <a:rPr lang="en-US" sz="3600" b="1" dirty="0">
                <a:solidFill>
                  <a:schemeClr val="accent6">
                    <a:lumMod val="75000"/>
                  </a:schemeClr>
                </a:solidFill>
              </a:rPr>
              <a:t>3. Sexual Reproduction:</a:t>
            </a:r>
            <a:br>
              <a:rPr lang="en-US" sz="3600" b="1" dirty="0">
                <a:solidFill>
                  <a:schemeClr val="accent6">
                    <a:lumMod val="75000"/>
                  </a:schemeClr>
                </a:solidFill>
              </a:rPr>
            </a:br>
            <a:endParaRPr lang="ru-RU" sz="3600" dirty="0">
              <a:solidFill>
                <a:schemeClr val="accent6">
                  <a:lumMod val="75000"/>
                </a:schemeClr>
              </a:solidFill>
            </a:endParaRPr>
          </a:p>
        </p:txBody>
      </p:sp>
      <p:sp>
        <p:nvSpPr>
          <p:cNvPr id="3" name="Объект 2"/>
          <p:cNvSpPr>
            <a:spLocks noGrp="1"/>
          </p:cNvSpPr>
          <p:nvPr>
            <p:ph idx="1"/>
          </p:nvPr>
        </p:nvSpPr>
        <p:spPr>
          <a:xfrm>
            <a:off x="395536" y="908720"/>
            <a:ext cx="8301608" cy="1310134"/>
          </a:xfrm>
        </p:spPr>
        <p:txBody>
          <a:bodyPr>
            <a:normAutofit lnSpcReduction="10000"/>
          </a:bodyPr>
          <a:lstStyle/>
          <a:p>
            <a:pPr marL="0" indent="355600" algn="just">
              <a:spcBef>
                <a:spcPts val="0"/>
              </a:spcBef>
              <a:buNone/>
            </a:pPr>
            <a:r>
              <a:rPr lang="en-US" sz="2000" dirty="0"/>
              <a:t>All algae except the members of the class </a:t>
            </a:r>
            <a:r>
              <a:rPr lang="en-US" sz="2000" dirty="0" err="1"/>
              <a:t>Cyanophyceae</a:t>
            </a:r>
            <a:r>
              <a:rPr lang="en-US" sz="2000" dirty="0"/>
              <a:t> reproduce sexually. During sexual reproduction gametes fuse to form zygote (Fig. 3.18). The new genetic set up can develop by the fusion of gametes coming from the different parents. </a:t>
            </a:r>
            <a:endParaRPr lang="ru-RU" sz="2000" dirty="0"/>
          </a:p>
        </p:txBody>
      </p:sp>
      <p:sp>
        <p:nvSpPr>
          <p:cNvPr id="4" name="Прямоугольник 3"/>
          <p:cNvSpPr/>
          <p:nvPr/>
        </p:nvSpPr>
        <p:spPr>
          <a:xfrm>
            <a:off x="251520" y="2132856"/>
            <a:ext cx="8445624" cy="707886"/>
          </a:xfrm>
          <a:prstGeom prst="rect">
            <a:avLst/>
          </a:prstGeom>
        </p:spPr>
        <p:txBody>
          <a:bodyPr wrap="square">
            <a:spAutoFit/>
          </a:bodyPr>
          <a:lstStyle/>
          <a:p>
            <a:pPr indent="355600" algn="just"/>
            <a:r>
              <a:rPr lang="en-US" sz="2000" dirty="0"/>
              <a:t>Depending on the structure, physiological </a:t>
            </a:r>
            <a:r>
              <a:rPr lang="en-US" sz="2000" dirty="0" err="1"/>
              <a:t>behaviour</a:t>
            </a:r>
            <a:r>
              <a:rPr lang="en-US" sz="2000" dirty="0"/>
              <a:t> and complexity of sex organs, sexual reproductions are of the following five types: </a:t>
            </a:r>
            <a:endParaRPr lang="ru-RU" sz="2000" dirty="0"/>
          </a:p>
        </p:txBody>
      </p:sp>
      <p:sp>
        <p:nvSpPr>
          <p:cNvPr id="5" name="Прямоугольник 4"/>
          <p:cNvSpPr/>
          <p:nvPr/>
        </p:nvSpPr>
        <p:spPr>
          <a:xfrm>
            <a:off x="107503" y="2924944"/>
            <a:ext cx="9036497" cy="5016758"/>
          </a:xfrm>
          <a:prstGeom prst="rect">
            <a:avLst/>
          </a:prstGeom>
        </p:spPr>
        <p:txBody>
          <a:bodyPr wrap="square">
            <a:spAutoFit/>
          </a:bodyPr>
          <a:lstStyle/>
          <a:p>
            <a:pPr indent="355600"/>
            <a:r>
              <a:rPr lang="en-US" sz="2000" b="1" dirty="0">
                <a:solidFill>
                  <a:schemeClr val="accent6">
                    <a:lumMod val="75000"/>
                  </a:schemeClr>
                </a:solidFill>
              </a:rPr>
              <a:t>Autogamy: </a:t>
            </a:r>
            <a:r>
              <a:rPr lang="en-US" sz="2000" dirty="0"/>
              <a:t>In this process the fusing gametes are developed from the same mother cell and after fusion they form zygote. For the above, plant developed through autogamy does not show the introduction of any new characteristic, e.g., Diatom (Amphora </a:t>
            </a:r>
            <a:r>
              <a:rPr lang="en-US" sz="2000" dirty="0" err="1"/>
              <a:t>normani</a:t>
            </a:r>
            <a:r>
              <a:rPr lang="en-US" sz="2000" dirty="0"/>
              <a:t>). </a:t>
            </a:r>
          </a:p>
          <a:p>
            <a:pPr indent="355600"/>
            <a:r>
              <a:rPr lang="en-US" sz="2000" b="1" dirty="0" err="1">
                <a:solidFill>
                  <a:schemeClr val="accent6">
                    <a:lumMod val="75000"/>
                  </a:schemeClr>
                </a:solidFill>
              </a:rPr>
              <a:t>Hologamy</a:t>
            </a:r>
            <a:r>
              <a:rPr lang="en-US" sz="2000" b="1" dirty="0">
                <a:solidFill>
                  <a:schemeClr val="accent6">
                    <a:lumMod val="75000"/>
                  </a:schemeClr>
                </a:solidFill>
              </a:rPr>
              <a:t>: </a:t>
            </a:r>
            <a:r>
              <a:rPr lang="en-US" sz="2000" dirty="0"/>
              <a:t>In some unicellular member the vegetative cells of different strains (+ and -) behave as gametes and after fusion they form zygote. It is an ineffi­cient process considering the point of multiplication, but new genetic combi­nations are developed by this process, e.g., </a:t>
            </a:r>
            <a:r>
              <a:rPr lang="en-US" sz="2000" dirty="0" err="1"/>
              <a:t>Chlamydomonas</a:t>
            </a:r>
            <a:r>
              <a:rPr lang="en-US" sz="2000" dirty="0"/>
              <a:t>. </a:t>
            </a:r>
          </a:p>
          <a:p>
            <a:pPr indent="355600"/>
            <a:r>
              <a:rPr lang="en-US" sz="2000" b="1" dirty="0">
                <a:solidFill>
                  <a:schemeClr val="accent6">
                    <a:lumMod val="75000"/>
                  </a:schemeClr>
                </a:solidFill>
              </a:rPr>
              <a:t>Isogamy:</a:t>
            </a:r>
            <a:r>
              <a:rPr lang="en-US" sz="2000" dirty="0"/>
              <a:t> It is the process of union, between two gametes which are morpho­logically and physiologically similar — after fusion they form zygote. The gametes are called isogametes. Usually they are flagellate, e.g., </a:t>
            </a:r>
            <a:r>
              <a:rPr lang="en-US" sz="2000" dirty="0" err="1"/>
              <a:t>Chlamydomonas</a:t>
            </a:r>
            <a:r>
              <a:rPr lang="en-US" sz="2000" dirty="0"/>
              <a:t> </a:t>
            </a:r>
            <a:r>
              <a:rPr lang="en-US" sz="2000" dirty="0" err="1"/>
              <a:t>eugametos</a:t>
            </a:r>
            <a:r>
              <a:rPr lang="en-US" sz="2000" dirty="0"/>
              <a:t>, </a:t>
            </a:r>
            <a:r>
              <a:rPr lang="en-US" sz="2000" dirty="0" err="1"/>
              <a:t>Ulothrix</a:t>
            </a:r>
            <a:r>
              <a:rPr lang="en-US" sz="2000" dirty="0"/>
              <a:t> etc. </a:t>
            </a:r>
          </a:p>
          <a:p>
            <a:pPr indent="355600" algn="just"/>
            <a:endParaRPr lang="en-US" sz="2000" dirty="0"/>
          </a:p>
          <a:p>
            <a:pPr indent="355600"/>
            <a:endParaRPr lang="en-US" sz="2000" dirty="0"/>
          </a:p>
          <a:p>
            <a:pPr indent="355600"/>
            <a:endParaRPr lang="en-US" sz="2000" dirty="0"/>
          </a:p>
          <a:p>
            <a:pPr indent="355600"/>
            <a:endParaRPr lang="ru-RU" sz="2000" dirty="0"/>
          </a:p>
        </p:txBody>
      </p:sp>
    </p:spTree>
    <p:extLst>
      <p:ext uri="{BB962C8B-B14F-4D97-AF65-F5344CB8AC3E}">
        <p14:creationId xmlns:p14="http://schemas.microsoft.com/office/powerpoint/2010/main" val="2280689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3848" y="404664"/>
            <a:ext cx="4302193" cy="5688000"/>
          </a:xfrm>
        </p:spPr>
      </p:pic>
      <p:sp>
        <p:nvSpPr>
          <p:cNvPr id="5" name="TextBox 4"/>
          <p:cNvSpPr txBox="1"/>
          <p:nvPr/>
        </p:nvSpPr>
        <p:spPr>
          <a:xfrm>
            <a:off x="251520" y="3356992"/>
            <a:ext cx="3168351" cy="1477328"/>
          </a:xfrm>
          <a:prstGeom prst="rect">
            <a:avLst/>
          </a:prstGeom>
          <a:noFill/>
        </p:spPr>
        <p:txBody>
          <a:bodyPr wrap="square" rtlCol="0">
            <a:spAutoFit/>
          </a:bodyPr>
          <a:lstStyle/>
          <a:p>
            <a:r>
              <a:rPr lang="en-US" b="1" dirty="0">
                <a:solidFill>
                  <a:schemeClr val="accent6">
                    <a:lumMod val="75000"/>
                  </a:schemeClr>
                </a:solidFill>
              </a:rPr>
              <a:t>A - Isogamy</a:t>
            </a:r>
          </a:p>
          <a:p>
            <a:r>
              <a:rPr lang="en-US" b="1" dirty="0">
                <a:solidFill>
                  <a:schemeClr val="accent6">
                    <a:lumMod val="75000"/>
                  </a:schemeClr>
                </a:solidFill>
              </a:rPr>
              <a:t>B - </a:t>
            </a:r>
            <a:r>
              <a:rPr lang="en-US" b="1" dirty="0" err="1">
                <a:solidFill>
                  <a:schemeClr val="accent6">
                    <a:lumMod val="75000"/>
                  </a:schemeClr>
                </a:solidFill>
              </a:rPr>
              <a:t>Anisogamy</a:t>
            </a:r>
            <a:endParaRPr lang="en-US" b="1" dirty="0">
              <a:solidFill>
                <a:schemeClr val="accent6">
                  <a:lumMod val="75000"/>
                </a:schemeClr>
              </a:solidFill>
            </a:endParaRPr>
          </a:p>
          <a:p>
            <a:r>
              <a:rPr lang="en-US" b="1" dirty="0">
                <a:solidFill>
                  <a:schemeClr val="accent6">
                    <a:lumMod val="75000"/>
                  </a:schemeClr>
                </a:solidFill>
              </a:rPr>
              <a:t>C - Physiological </a:t>
            </a:r>
            <a:r>
              <a:rPr lang="en-US" b="1" dirty="0" err="1">
                <a:solidFill>
                  <a:schemeClr val="accent6">
                    <a:lumMod val="75000"/>
                  </a:schemeClr>
                </a:solidFill>
              </a:rPr>
              <a:t>Anisogamy</a:t>
            </a:r>
            <a:endParaRPr lang="en-US" b="1" dirty="0">
              <a:solidFill>
                <a:schemeClr val="accent6">
                  <a:lumMod val="75000"/>
                </a:schemeClr>
              </a:solidFill>
            </a:endParaRPr>
          </a:p>
          <a:p>
            <a:r>
              <a:rPr lang="en-US" b="1" dirty="0">
                <a:solidFill>
                  <a:schemeClr val="accent6">
                    <a:lumMod val="75000"/>
                  </a:schemeClr>
                </a:solidFill>
              </a:rPr>
              <a:t>D - </a:t>
            </a:r>
            <a:r>
              <a:rPr lang="en-US" b="1" dirty="0" err="1">
                <a:solidFill>
                  <a:schemeClr val="accent6">
                    <a:lumMod val="75000"/>
                  </a:schemeClr>
                </a:solidFill>
              </a:rPr>
              <a:t>Oogamy</a:t>
            </a:r>
            <a:endParaRPr lang="en-US" b="1" dirty="0">
              <a:solidFill>
                <a:schemeClr val="accent6">
                  <a:lumMod val="75000"/>
                </a:schemeClr>
              </a:solidFill>
            </a:endParaRPr>
          </a:p>
          <a:p>
            <a:endParaRPr lang="ru-RU" dirty="0"/>
          </a:p>
        </p:txBody>
      </p:sp>
    </p:spTree>
    <p:extLst>
      <p:ext uri="{BB962C8B-B14F-4D97-AF65-F5344CB8AC3E}">
        <p14:creationId xmlns:p14="http://schemas.microsoft.com/office/powerpoint/2010/main" val="368700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755576" y="757866"/>
            <a:ext cx="8229600" cy="1446550"/>
          </a:xfrm>
          <a:prstGeom prst="rect">
            <a:avLst/>
          </a:prstGeom>
        </p:spPr>
        <p:txBody>
          <a:bodyPr wrap="square">
            <a:spAutoFit/>
          </a:bodyPr>
          <a:lstStyle/>
          <a:p>
            <a:pPr marL="0" indent="357188" algn="just">
              <a:spcBef>
                <a:spcPts val="0"/>
              </a:spcBef>
              <a:buNone/>
            </a:pPr>
            <a:r>
              <a:rPr lang="en-US" sz="2000" dirty="0"/>
              <a:t>While there are many ways to structure plant classification, one way is to group them into </a:t>
            </a:r>
            <a:r>
              <a:rPr lang="en-US" sz="2000" b="1" dirty="0"/>
              <a:t>vascular</a:t>
            </a:r>
            <a:r>
              <a:rPr lang="en-US" sz="2000" dirty="0"/>
              <a:t> and </a:t>
            </a:r>
            <a:r>
              <a:rPr lang="en-US" sz="2000" b="1" dirty="0"/>
              <a:t>non-vascular</a:t>
            </a:r>
            <a:r>
              <a:rPr lang="en-US" sz="2000" dirty="0"/>
              <a:t> plants, </a:t>
            </a:r>
            <a:r>
              <a:rPr lang="en-US" sz="2000" b="1" dirty="0"/>
              <a:t>seed bearing</a:t>
            </a:r>
            <a:r>
              <a:rPr lang="en-US" sz="2000" dirty="0"/>
              <a:t> and </a:t>
            </a:r>
            <a:r>
              <a:rPr lang="en-US" sz="2000" b="1" dirty="0"/>
              <a:t>spore bearing</a:t>
            </a:r>
            <a:r>
              <a:rPr lang="en-US" sz="2000" dirty="0"/>
              <a:t>, and </a:t>
            </a:r>
            <a:r>
              <a:rPr lang="en-US" sz="2000" b="1" dirty="0"/>
              <a:t>angiosperms</a:t>
            </a:r>
            <a:r>
              <a:rPr lang="en-US" sz="2000" dirty="0"/>
              <a:t> and </a:t>
            </a:r>
            <a:r>
              <a:rPr lang="en-US" sz="2000" b="1" dirty="0"/>
              <a:t>gymnosperms</a:t>
            </a:r>
            <a:r>
              <a:rPr lang="en-US" sz="2000" dirty="0"/>
              <a:t>. Plants can also be classified as </a:t>
            </a:r>
            <a:r>
              <a:rPr lang="en-US" sz="2000" b="1" dirty="0"/>
              <a:t>grasses, herbaceous plants, woody shrubs,</a:t>
            </a:r>
            <a:r>
              <a:rPr lang="en-US" sz="2000" dirty="0"/>
              <a:t> and </a:t>
            </a:r>
            <a:r>
              <a:rPr lang="en-US" sz="2000" b="1" dirty="0"/>
              <a:t>trees</a:t>
            </a:r>
            <a:r>
              <a:rPr lang="en-US" sz="2800" dirty="0"/>
              <a:t>. </a:t>
            </a:r>
            <a:endParaRPr lang="ru-RU" sz="2800" dirty="0"/>
          </a:p>
        </p:txBody>
      </p:sp>
      <p:pic>
        <p:nvPicPr>
          <p:cNvPr id="1026" name="Picture 2" descr="http://mpalalive.org/uploads/classroom_images/Plant_classification_diagram.png"/>
          <p:cNvPicPr>
            <a:picLocks noChangeAspect="1" noChangeArrowheads="1"/>
          </p:cNvPicPr>
          <p:nvPr/>
        </p:nvPicPr>
        <p:blipFill>
          <a:blip r:embed="rId2" cstate="print"/>
          <a:srcRect/>
          <a:stretch>
            <a:fillRect/>
          </a:stretch>
        </p:blipFill>
        <p:spPr bwMode="auto">
          <a:xfrm>
            <a:off x="899594" y="2276872"/>
            <a:ext cx="6849080" cy="4032000"/>
          </a:xfrm>
          <a:prstGeom prst="rect">
            <a:avLst/>
          </a:prstGeom>
          <a:noFill/>
        </p:spPr>
      </p:pic>
      <p:sp>
        <p:nvSpPr>
          <p:cNvPr id="6" name="Прямоугольник 5"/>
          <p:cNvSpPr/>
          <p:nvPr/>
        </p:nvSpPr>
        <p:spPr>
          <a:xfrm>
            <a:off x="2555776" y="6381328"/>
            <a:ext cx="3744416" cy="369332"/>
          </a:xfrm>
          <a:prstGeom prst="rect">
            <a:avLst/>
          </a:prstGeom>
        </p:spPr>
        <p:txBody>
          <a:bodyPr wrap="square">
            <a:spAutoFit/>
          </a:bodyPr>
          <a:lstStyle/>
          <a:p>
            <a:r>
              <a:rPr lang="en-US" dirty="0"/>
              <a:t>Example of Plant Classification</a:t>
            </a:r>
            <a:endParaRPr lang="ru-RU" dirty="0"/>
          </a:p>
        </p:txBody>
      </p:sp>
      <p:sp>
        <p:nvSpPr>
          <p:cNvPr id="3" name="TextBox 2">
            <a:extLst>
              <a:ext uri="{FF2B5EF4-FFF2-40B4-BE49-F238E27FC236}">
                <a16:creationId xmlns:a16="http://schemas.microsoft.com/office/drawing/2014/main" id="{D77BB765-06C5-6201-64A7-6349D05B48EF}"/>
              </a:ext>
            </a:extLst>
          </p:cNvPr>
          <p:cNvSpPr txBox="1"/>
          <p:nvPr/>
        </p:nvSpPr>
        <p:spPr>
          <a:xfrm>
            <a:off x="2525382" y="148127"/>
            <a:ext cx="4572000" cy="400110"/>
          </a:xfrm>
          <a:prstGeom prst="rect">
            <a:avLst/>
          </a:prstGeom>
          <a:noFill/>
        </p:spPr>
        <p:txBody>
          <a:bodyPr wrap="square">
            <a:spAutoFit/>
          </a:bodyPr>
          <a:lstStyle/>
          <a:p>
            <a:pPr algn="ctr"/>
            <a:r>
              <a:rPr lang="en-US" sz="2000" b="1" dirty="0"/>
              <a:t>Plant Classification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268760"/>
            <a:ext cx="8229600" cy="4464496"/>
          </a:xfrm>
        </p:spPr>
        <p:txBody>
          <a:bodyPr>
            <a:normAutofit lnSpcReduction="10000"/>
          </a:bodyPr>
          <a:lstStyle/>
          <a:p>
            <a:pPr marL="0" indent="355600" algn="just">
              <a:spcBef>
                <a:spcPts val="0"/>
              </a:spcBef>
              <a:buNone/>
            </a:pPr>
            <a:r>
              <a:rPr lang="en-US" sz="2200" b="1" dirty="0" err="1">
                <a:solidFill>
                  <a:schemeClr val="accent6">
                    <a:lumMod val="75000"/>
                  </a:schemeClr>
                </a:solidFill>
              </a:rPr>
              <a:t>Anisogamy</a:t>
            </a:r>
            <a:r>
              <a:rPr lang="en-US" sz="2200" b="1" dirty="0">
                <a:solidFill>
                  <a:schemeClr val="accent6">
                    <a:lumMod val="75000"/>
                  </a:schemeClr>
                </a:solidFill>
              </a:rPr>
              <a:t>: </a:t>
            </a:r>
            <a:r>
              <a:rPr lang="en-US" sz="2200" dirty="0"/>
              <a:t>In this process the uniting gametes are morphologically and phy­siologically different. The smaller and more active one is the microgamete (male), whereas the larger and less active one is the macrogamete (female), e.g., </a:t>
            </a:r>
            <a:r>
              <a:rPr lang="en-US" sz="2200" dirty="0" err="1"/>
              <a:t>Chlamydomonas</a:t>
            </a:r>
            <a:r>
              <a:rPr lang="en-US" sz="2200" dirty="0"/>
              <a:t> </a:t>
            </a:r>
            <a:r>
              <a:rPr lang="en-US" sz="2200" dirty="0" err="1"/>
              <a:t>braunii</a:t>
            </a:r>
            <a:r>
              <a:rPr lang="en-US" sz="2200" dirty="0"/>
              <a:t>.</a:t>
            </a:r>
          </a:p>
          <a:p>
            <a:pPr marL="0" indent="355600" algn="just">
              <a:spcBef>
                <a:spcPts val="0"/>
              </a:spcBef>
              <a:buNone/>
            </a:pPr>
            <a:r>
              <a:rPr lang="en-US" sz="2200" dirty="0"/>
              <a:t>Deviating from the typical </a:t>
            </a:r>
            <a:r>
              <a:rPr lang="en-US" sz="2200" dirty="0" err="1"/>
              <a:t>anisogamy</a:t>
            </a:r>
            <a:r>
              <a:rPr lang="en-US" sz="2200" dirty="0"/>
              <a:t>, when the uniting gametes show morphological simila­rity with physiological difference, it is called physiological </a:t>
            </a:r>
            <a:r>
              <a:rPr lang="en-US" sz="2200" dirty="0" err="1"/>
              <a:t>anisogamy</a:t>
            </a:r>
            <a:r>
              <a:rPr lang="en-US" sz="2200" dirty="0"/>
              <a:t>. e.g., </a:t>
            </a:r>
            <a:r>
              <a:rPr lang="en-US" sz="2200" dirty="0" err="1"/>
              <a:t>Zygnema</a:t>
            </a:r>
            <a:r>
              <a:rPr lang="en-US" sz="2200" dirty="0"/>
              <a:t>, Spiro­gyra etc. </a:t>
            </a:r>
          </a:p>
          <a:p>
            <a:pPr marL="0" indent="355600" algn="just">
              <a:lnSpc>
                <a:spcPct val="110000"/>
              </a:lnSpc>
              <a:spcBef>
                <a:spcPts val="0"/>
              </a:spcBef>
              <a:buNone/>
            </a:pPr>
            <a:r>
              <a:rPr lang="en-US" sz="2200" b="1" dirty="0" err="1">
                <a:solidFill>
                  <a:schemeClr val="accent6">
                    <a:lumMod val="75000"/>
                  </a:schemeClr>
                </a:solidFill>
              </a:rPr>
              <a:t>Oogamy</a:t>
            </a:r>
            <a:r>
              <a:rPr lang="en-US" sz="2200" b="1" dirty="0">
                <a:solidFill>
                  <a:schemeClr val="accent6">
                    <a:lumMod val="75000"/>
                  </a:schemeClr>
                </a:solidFill>
              </a:rPr>
              <a:t>:</a:t>
            </a:r>
            <a:r>
              <a:rPr lang="en-US" sz="2200" dirty="0">
                <a:solidFill>
                  <a:schemeClr val="accent6">
                    <a:lumMod val="75000"/>
                  </a:schemeClr>
                </a:solidFill>
              </a:rPr>
              <a:t> </a:t>
            </a:r>
            <a:r>
              <a:rPr lang="en-US" sz="2200" dirty="0"/>
              <a:t>It is an advanced process where </a:t>
            </a:r>
            <a:r>
              <a:rPr lang="en-US" sz="2200" dirty="0" err="1"/>
              <a:t>fertilisation</a:t>
            </a:r>
            <a:r>
              <a:rPr lang="en-US" sz="2200" dirty="0"/>
              <a:t> takes place between a small motile (non-motile in </a:t>
            </a:r>
            <a:r>
              <a:rPr lang="en-US" sz="2200" dirty="0" err="1"/>
              <a:t>Rhodo</a:t>
            </a:r>
            <a:r>
              <a:rPr lang="en-US" sz="2200" dirty="0"/>
              <a:t>- </a:t>
            </a:r>
            <a:r>
              <a:rPr lang="en-US" sz="2200" dirty="0" err="1"/>
              <a:t>phyceae</a:t>
            </a:r>
            <a:r>
              <a:rPr lang="en-US" sz="2200" dirty="0"/>
              <a:t>) male gamete (sperm or </a:t>
            </a:r>
            <a:r>
              <a:rPr lang="en-US" sz="2200" dirty="0" err="1"/>
              <a:t>antherozoides</a:t>
            </a:r>
            <a:r>
              <a:rPr lang="en-US" sz="2200" dirty="0"/>
              <a:t>) with a large non-motile female gamete (egg or ovum). Male gametes develop within antheridium, whereas the female gamete within the </a:t>
            </a:r>
            <a:r>
              <a:rPr lang="en-US" sz="2200" dirty="0" err="1"/>
              <a:t>oogonium</a:t>
            </a:r>
            <a:r>
              <a:rPr lang="en-US" sz="2200" dirty="0"/>
              <a:t>, e.g., </a:t>
            </a:r>
            <a:r>
              <a:rPr lang="en-US" sz="2200" dirty="0" err="1"/>
              <a:t>Oedogonium</a:t>
            </a:r>
            <a:r>
              <a:rPr lang="en-US" sz="2200" dirty="0"/>
              <a:t>, </a:t>
            </a:r>
            <a:r>
              <a:rPr lang="en-US" sz="2200" dirty="0" err="1"/>
              <a:t>Vaucheria</a:t>
            </a:r>
            <a:r>
              <a:rPr lang="en-US" sz="2200" dirty="0"/>
              <a:t>, </a:t>
            </a:r>
            <a:r>
              <a:rPr lang="en-US" sz="2200" dirty="0" err="1"/>
              <a:t>Chara</a:t>
            </a:r>
            <a:r>
              <a:rPr lang="en-US" sz="2200" dirty="0"/>
              <a:t>, </a:t>
            </a:r>
            <a:r>
              <a:rPr lang="en-US" sz="2200" dirty="0" err="1"/>
              <a:t>Laminaria</a:t>
            </a:r>
            <a:r>
              <a:rPr lang="en-US" sz="2200" dirty="0"/>
              <a:t>, </a:t>
            </a:r>
            <a:r>
              <a:rPr lang="en-US" sz="2200" dirty="0" err="1"/>
              <a:t>Sargassum</a:t>
            </a:r>
            <a:r>
              <a:rPr lang="en-US" sz="2200" dirty="0"/>
              <a:t>, </a:t>
            </a:r>
            <a:r>
              <a:rPr lang="en-US" sz="2200" dirty="0" err="1"/>
              <a:t>Poly­siphonia</a:t>
            </a:r>
            <a:r>
              <a:rPr lang="en-US" sz="2200" dirty="0"/>
              <a:t>, </a:t>
            </a:r>
            <a:r>
              <a:rPr lang="en-US" sz="2200" dirty="0" err="1"/>
              <a:t>Batrachospermum</a:t>
            </a:r>
            <a:r>
              <a:rPr lang="en-US" sz="2200" dirty="0"/>
              <a:t> etc. </a:t>
            </a:r>
          </a:p>
          <a:p>
            <a:pPr marL="0" indent="355600" algn="just">
              <a:spcBef>
                <a:spcPts val="0"/>
              </a:spcBef>
              <a:buNone/>
            </a:pPr>
            <a:endParaRPr lang="ru-RU" sz="2000" dirty="0"/>
          </a:p>
        </p:txBody>
      </p:sp>
    </p:spTree>
    <p:extLst>
      <p:ext uri="{BB962C8B-B14F-4D97-AF65-F5344CB8AC3E}">
        <p14:creationId xmlns:p14="http://schemas.microsoft.com/office/powerpoint/2010/main" val="3992689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2228" y="1122760"/>
            <a:ext cx="7886700" cy="3263504"/>
          </a:xfrm>
        </p:spPr>
        <p:txBody>
          <a:bodyPr>
            <a:normAutofit fontScale="62500" lnSpcReduction="20000"/>
          </a:bodyPr>
          <a:lstStyle/>
          <a:p>
            <a:pPr marL="0" indent="0" algn="just">
              <a:spcBef>
                <a:spcPts val="0"/>
              </a:spcBef>
              <a:buNone/>
            </a:pPr>
            <a:r>
              <a:rPr lang="en-US" dirty="0"/>
              <a:t>There are Algae classification:</a:t>
            </a:r>
          </a:p>
          <a:p>
            <a:pPr marL="0" indent="0" algn="just">
              <a:spcBef>
                <a:spcPts val="0"/>
              </a:spcBef>
              <a:buNone/>
            </a:pPr>
            <a:r>
              <a:rPr lang="en-US" i="1" dirty="0" err="1"/>
              <a:t>Chlorophyceae</a:t>
            </a:r>
            <a:r>
              <a:rPr lang="en-US" dirty="0"/>
              <a:t> – These are called green algae, due to the presence of pigments chlorophyll a and b. Examples are </a:t>
            </a:r>
            <a:r>
              <a:rPr lang="en-US" dirty="0" err="1"/>
              <a:t>Chlamydomonas</a:t>
            </a:r>
            <a:r>
              <a:rPr lang="en-US" dirty="0"/>
              <a:t>, Spirogyra, and </a:t>
            </a:r>
            <a:r>
              <a:rPr lang="en-US" dirty="0" err="1"/>
              <a:t>Chara</a:t>
            </a:r>
            <a:endParaRPr lang="en-US" dirty="0"/>
          </a:p>
          <a:p>
            <a:pPr marL="0" indent="0" algn="just">
              <a:spcBef>
                <a:spcPts val="0"/>
              </a:spcBef>
              <a:buNone/>
            </a:pPr>
            <a:r>
              <a:rPr lang="en-US" i="1" dirty="0" err="1"/>
              <a:t>Phaeophyceae</a:t>
            </a:r>
            <a:r>
              <a:rPr lang="en-US" dirty="0"/>
              <a:t> – Also called as brown algae, they are predominantly marine. They have chlorophyll a, c, carotenoids and xanthophyll pigments. Examples are </a:t>
            </a:r>
            <a:r>
              <a:rPr lang="en-US" dirty="0" err="1"/>
              <a:t>Dictyota</a:t>
            </a:r>
            <a:r>
              <a:rPr lang="en-US" dirty="0"/>
              <a:t>, </a:t>
            </a:r>
            <a:r>
              <a:rPr lang="en-US" dirty="0" err="1"/>
              <a:t>Laminaria</a:t>
            </a:r>
            <a:r>
              <a:rPr lang="en-US" dirty="0"/>
              <a:t>, and </a:t>
            </a:r>
            <a:r>
              <a:rPr lang="en-US" dirty="0" err="1"/>
              <a:t>Sargassum</a:t>
            </a:r>
            <a:endParaRPr lang="en-US" dirty="0"/>
          </a:p>
          <a:p>
            <a:pPr marL="0" indent="0" algn="just">
              <a:spcBef>
                <a:spcPts val="0"/>
              </a:spcBef>
              <a:buNone/>
            </a:pPr>
            <a:r>
              <a:rPr lang="en-US" i="1" dirty="0" err="1"/>
              <a:t>Rhodophyceae</a:t>
            </a:r>
            <a:r>
              <a:rPr lang="en-US" i="1" dirty="0"/>
              <a:t> – </a:t>
            </a:r>
            <a:r>
              <a:rPr lang="en-US" dirty="0"/>
              <a:t>They are the </a:t>
            </a:r>
            <a:r>
              <a:rPr lang="en-US" i="1" dirty="0"/>
              <a:t>red</a:t>
            </a:r>
            <a:r>
              <a:rPr lang="en-US" dirty="0"/>
              <a:t> algae because of the presence of the red pigment, r-</a:t>
            </a:r>
            <a:r>
              <a:rPr lang="en-US" dirty="0" err="1"/>
              <a:t>phycoerythrin</a:t>
            </a:r>
            <a:r>
              <a:rPr lang="en-US" dirty="0"/>
              <a:t>. Examples are </a:t>
            </a:r>
            <a:r>
              <a:rPr lang="en-US" dirty="0" err="1"/>
              <a:t>Porphyra</a:t>
            </a:r>
            <a:r>
              <a:rPr lang="en-US" dirty="0"/>
              <a:t>, </a:t>
            </a:r>
            <a:r>
              <a:rPr lang="en-US" dirty="0" err="1"/>
              <a:t>Gracilaria</a:t>
            </a:r>
            <a:r>
              <a:rPr lang="en-US" dirty="0"/>
              <a:t>, and </a:t>
            </a:r>
            <a:r>
              <a:rPr lang="en-US" dirty="0" err="1"/>
              <a:t>Gelidium</a:t>
            </a:r>
            <a:r>
              <a:rPr lang="en-US" dirty="0"/>
              <a:t>.</a:t>
            </a:r>
            <a:endParaRPr lang="ru-RU" dirty="0"/>
          </a:p>
          <a:p>
            <a:pPr marL="0" indent="0" algn="just">
              <a:spcBef>
                <a:spcPts val="0"/>
              </a:spcBef>
              <a:buNone/>
            </a:pPr>
            <a:r>
              <a:rPr lang="en-GB" dirty="0" err="1"/>
              <a:t>Diatomata</a:t>
            </a:r>
            <a:r>
              <a:rPr lang="en-GB" dirty="0"/>
              <a:t> - </a:t>
            </a:r>
            <a:r>
              <a:rPr lang="en-US" dirty="0"/>
              <a:t>chlorophyll a and c, carotenoids</a:t>
            </a:r>
            <a:endParaRPr lang="kk-KZ" dirty="0"/>
          </a:p>
          <a:p>
            <a:pPr marL="0" indent="0" algn="just">
              <a:spcBef>
                <a:spcPts val="0"/>
              </a:spcBef>
              <a:buNone/>
            </a:pPr>
            <a:r>
              <a:rPr lang="en-GB" dirty="0"/>
              <a:t>Blue – Green algae - </a:t>
            </a:r>
            <a:r>
              <a:rPr lang="en-US" dirty="0"/>
              <a:t>chlorophyll a , </a:t>
            </a:r>
            <a:r>
              <a:rPr lang="kk-KZ" dirty="0"/>
              <a:t>Фикоцианин </a:t>
            </a:r>
            <a:endParaRPr lang="en-US" dirty="0"/>
          </a:p>
          <a:p>
            <a:pPr marL="0" indent="0" algn="just">
              <a:spcBef>
                <a:spcPts val="0"/>
              </a:spcBef>
              <a:buNone/>
            </a:pPr>
            <a:endParaRPr lang="en-US" dirty="0"/>
          </a:p>
          <a:p>
            <a:endParaRPr lang="ru-RU" dirty="0"/>
          </a:p>
        </p:txBody>
      </p:sp>
    </p:spTree>
    <p:extLst>
      <p:ext uri="{BB962C8B-B14F-4D97-AF65-F5344CB8AC3E}">
        <p14:creationId xmlns:p14="http://schemas.microsoft.com/office/powerpoint/2010/main" val="2122298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6460" y="1112044"/>
            <a:ext cx="8679656" cy="3763566"/>
          </a:xfrm>
        </p:spPr>
        <p:txBody>
          <a:bodyPr>
            <a:normAutofit lnSpcReduction="10000"/>
          </a:bodyPr>
          <a:lstStyle/>
          <a:p>
            <a:pPr marL="0" indent="0" algn="just">
              <a:spcBef>
                <a:spcPts val="0"/>
              </a:spcBef>
              <a:buNone/>
            </a:pPr>
            <a:r>
              <a:rPr lang="en-US" sz="2475" b="1" dirty="0" err="1">
                <a:solidFill>
                  <a:schemeClr val="accent6">
                    <a:lumMod val="75000"/>
                  </a:schemeClr>
                </a:solidFill>
              </a:rPr>
              <a:t>Chlorophyta</a:t>
            </a:r>
            <a:endParaRPr lang="en-US" sz="2475" b="1" dirty="0">
              <a:solidFill>
                <a:schemeClr val="accent6">
                  <a:lumMod val="75000"/>
                </a:schemeClr>
              </a:solidFill>
            </a:endParaRPr>
          </a:p>
          <a:p>
            <a:pPr marL="0" indent="267891" algn="just">
              <a:spcBef>
                <a:spcPts val="0"/>
              </a:spcBef>
              <a:buNone/>
            </a:pPr>
            <a:r>
              <a:rPr lang="en-US" sz="2250" dirty="0" err="1"/>
              <a:t>Chlorophyta</a:t>
            </a:r>
            <a:r>
              <a:rPr lang="en-US" sz="2250" dirty="0"/>
              <a:t> is a division of green algae contain chlorophylls a and b, and store food as starch in their plastids. There are many different species belonging to </a:t>
            </a:r>
            <a:r>
              <a:rPr lang="en-US" sz="2250" dirty="0" err="1"/>
              <a:t>Chlorophyta</a:t>
            </a:r>
            <a:r>
              <a:rPr lang="en-US" sz="2250" dirty="0"/>
              <a:t>; some are unicellular, some are </a:t>
            </a:r>
            <a:r>
              <a:rPr lang="en-US" sz="2250" dirty="0" err="1"/>
              <a:t>multicelluar</a:t>
            </a:r>
            <a:r>
              <a:rPr lang="en-US" sz="2250" dirty="0"/>
              <a:t>. The genome structures within </a:t>
            </a:r>
            <a:r>
              <a:rPr lang="en-US" sz="2250" dirty="0" err="1"/>
              <a:t>Chlorophyta</a:t>
            </a:r>
            <a:r>
              <a:rPr lang="en-US" sz="2250" dirty="0"/>
              <a:t> are all different. However, there are some common characteristics across species. </a:t>
            </a:r>
            <a:r>
              <a:rPr lang="en-US" sz="2250" dirty="0" err="1"/>
              <a:t>Chlorophyta</a:t>
            </a:r>
            <a:r>
              <a:rPr lang="en-US" sz="2250" dirty="0"/>
              <a:t> inhabit freshwater, marine and terrestrial habitats. Conditions for survival include light, carbon, essential nutrients, water quality, temperature and tidal exposure. Certain intertidal species such as the </a:t>
            </a:r>
            <a:r>
              <a:rPr lang="en-US" sz="2250" dirty="0" err="1"/>
              <a:t>ulva</a:t>
            </a:r>
            <a:r>
              <a:rPr lang="en-US" sz="2250" dirty="0"/>
              <a:t>, or sea lettuce, can tolerate a range of temperatures and survive drying at low tide. While most </a:t>
            </a:r>
            <a:r>
              <a:rPr lang="en-US" sz="2250" dirty="0" err="1"/>
              <a:t>chlorophyta</a:t>
            </a:r>
            <a:r>
              <a:rPr lang="en-US" sz="2250" dirty="0"/>
              <a:t> are aquatic.</a:t>
            </a:r>
          </a:p>
          <a:p>
            <a:pPr marL="0" indent="0" algn="just">
              <a:spcBef>
                <a:spcPts val="0"/>
              </a:spcBef>
              <a:buNone/>
            </a:pPr>
            <a:endParaRPr lang="ru-RU" dirty="0"/>
          </a:p>
        </p:txBody>
      </p:sp>
    </p:spTree>
    <p:extLst>
      <p:ext uri="{BB962C8B-B14F-4D97-AF65-F5344CB8AC3E}">
        <p14:creationId xmlns:p14="http://schemas.microsoft.com/office/powerpoint/2010/main" val="119481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2480103" y="994172"/>
            <a:ext cx="3857255" cy="4806000"/>
          </a:xfrm>
          <a:prstGeom prst="rect">
            <a:avLst/>
          </a:prstGeom>
        </p:spPr>
      </p:pic>
    </p:spTree>
    <p:extLst>
      <p:ext uri="{BB962C8B-B14F-4D97-AF65-F5344CB8AC3E}">
        <p14:creationId xmlns:p14="http://schemas.microsoft.com/office/powerpoint/2010/main" val="355013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521494" y="1069182"/>
            <a:ext cx="8415338" cy="4031873"/>
          </a:xfrm>
          <a:prstGeom prst="rect">
            <a:avLst/>
          </a:prstGeom>
        </p:spPr>
        <p:txBody>
          <a:bodyPr wrap="square">
            <a:spAutoFit/>
          </a:bodyPr>
          <a:lstStyle/>
          <a:p>
            <a:pPr marL="0" indent="267891" algn="just">
              <a:spcBef>
                <a:spcPts val="0"/>
              </a:spcBef>
              <a:buNone/>
            </a:pPr>
            <a:r>
              <a:rPr lang="en-US" b="1" i="0" u="none" strike="noStrike" baseline="0" dirty="0">
                <a:solidFill>
                  <a:schemeClr val="accent6">
                    <a:lumMod val="75000"/>
                  </a:schemeClr>
                </a:solidFill>
              </a:rPr>
              <a:t>1- General characteristics</a:t>
            </a:r>
          </a:p>
          <a:p>
            <a:pPr marL="0" indent="267891" algn="just">
              <a:spcBef>
                <a:spcPts val="0"/>
              </a:spcBef>
              <a:buNone/>
            </a:pPr>
            <a:r>
              <a:rPr lang="en-US" b="0" i="0" u="none" strike="noStrike" baseline="0" dirty="0"/>
              <a:t>1-Tend to grow well in summer, with ample light and nutrients and high temperature</a:t>
            </a:r>
          </a:p>
          <a:p>
            <a:pPr marL="0" indent="267891" algn="just">
              <a:spcBef>
                <a:spcPts val="0"/>
              </a:spcBef>
              <a:buNone/>
            </a:pPr>
            <a:r>
              <a:rPr lang="en-US" b="0" i="0" u="none" strike="noStrike" baseline="0" dirty="0"/>
              <a:t>2-Some filamentous forms may be inedible</a:t>
            </a:r>
          </a:p>
          <a:p>
            <a:pPr marL="0" indent="267891" algn="just">
              <a:spcBef>
                <a:spcPts val="0"/>
              </a:spcBef>
              <a:buNone/>
            </a:pPr>
            <a:r>
              <a:rPr lang="en-US" b="0" i="0" u="none" strike="noStrike" baseline="0" dirty="0"/>
              <a:t>3-Flagella may reduce tendency to sink</a:t>
            </a:r>
          </a:p>
          <a:p>
            <a:pPr marL="0" indent="267891" algn="just">
              <a:spcBef>
                <a:spcPts val="0"/>
              </a:spcBef>
              <a:buNone/>
            </a:pPr>
            <a:r>
              <a:rPr lang="en-US" b="0" i="0" u="none" strike="noStrike" baseline="0" dirty="0"/>
              <a:t>4-Many shapes and sizes but planktonic </a:t>
            </a:r>
            <a:r>
              <a:rPr lang="en-US" b="0" i="0" u="none" strike="noStrike" baseline="0" dirty="0" err="1"/>
              <a:t>Chlorophyta</a:t>
            </a:r>
            <a:r>
              <a:rPr lang="en-US" b="0" i="0" u="none" strike="noStrike" baseline="0" dirty="0"/>
              <a:t> tend to share a</a:t>
            </a:r>
          </a:p>
          <a:p>
            <a:pPr marL="0" indent="267891" algn="just">
              <a:spcBef>
                <a:spcPts val="0"/>
              </a:spcBef>
              <a:buNone/>
            </a:pPr>
            <a:r>
              <a:rPr lang="en-US" b="0" i="0" u="none" strike="noStrike" baseline="0" dirty="0"/>
              <a:t>characteristic: rapid growth potential</a:t>
            </a:r>
            <a:endParaRPr lang="ru-RU" dirty="0"/>
          </a:p>
        </p:txBody>
      </p:sp>
    </p:spTree>
    <p:extLst>
      <p:ext uri="{BB962C8B-B14F-4D97-AF65-F5344CB8AC3E}">
        <p14:creationId xmlns:p14="http://schemas.microsoft.com/office/powerpoint/2010/main" val="3972454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0081" y="1208484"/>
            <a:ext cx="7886700" cy="3002757"/>
          </a:xfrm>
        </p:spPr>
        <p:txBody>
          <a:bodyPr>
            <a:normAutofit fontScale="55000" lnSpcReduction="20000"/>
          </a:bodyPr>
          <a:lstStyle/>
          <a:p>
            <a:pPr marL="0" indent="0" algn="just">
              <a:buNone/>
            </a:pPr>
            <a:r>
              <a:rPr lang="en-US" dirty="0">
                <a:solidFill>
                  <a:schemeClr val="accent6"/>
                </a:solidFill>
              </a:rPr>
              <a:t>2-</a:t>
            </a:r>
            <a:r>
              <a:rPr lang="en-US" b="1" dirty="0">
                <a:solidFill>
                  <a:schemeClr val="accent6"/>
                </a:solidFill>
              </a:rPr>
              <a:t>Cell Structure and Metabolism</a:t>
            </a:r>
          </a:p>
          <a:p>
            <a:pPr marL="0" indent="267891" algn="just">
              <a:lnSpc>
                <a:spcPct val="110000"/>
              </a:lnSpc>
              <a:spcBef>
                <a:spcPts val="0"/>
              </a:spcBef>
              <a:buNone/>
            </a:pPr>
            <a:r>
              <a:rPr lang="en-US" dirty="0"/>
              <a:t>Most </a:t>
            </a:r>
            <a:r>
              <a:rPr lang="en-US" dirty="0" err="1"/>
              <a:t>Chlorophyta</a:t>
            </a:r>
            <a:r>
              <a:rPr lang="en-US" dirty="0"/>
              <a:t> are </a:t>
            </a:r>
            <a:r>
              <a:rPr lang="en-US" dirty="0" err="1"/>
              <a:t>unicelluar</a:t>
            </a:r>
            <a:r>
              <a:rPr lang="en-US" dirty="0"/>
              <a:t>, but there are some </a:t>
            </a:r>
            <a:r>
              <a:rPr lang="en-US" dirty="0" err="1"/>
              <a:t>multicelluar</a:t>
            </a:r>
            <a:r>
              <a:rPr lang="en-US" dirty="0"/>
              <a:t> species.</a:t>
            </a:r>
          </a:p>
          <a:p>
            <a:pPr marL="0" indent="0" algn="just">
              <a:lnSpc>
                <a:spcPct val="110000"/>
              </a:lnSpc>
              <a:spcBef>
                <a:spcPts val="0"/>
              </a:spcBef>
              <a:buNone/>
            </a:pPr>
            <a:r>
              <a:rPr lang="en-US" dirty="0"/>
              <a:t>Some are free-living, some are colonial, others are </a:t>
            </a:r>
            <a:r>
              <a:rPr lang="en-US" dirty="0" err="1"/>
              <a:t>coenocytic</a:t>
            </a:r>
            <a:r>
              <a:rPr lang="en-US" dirty="0"/>
              <a:t>. Filamentous sporophytes have </a:t>
            </a:r>
            <a:r>
              <a:rPr lang="en-US" dirty="0" err="1"/>
              <a:t>singluar</a:t>
            </a:r>
            <a:r>
              <a:rPr lang="en-US" dirty="0"/>
              <a:t> lenticular nuclei, which are embedded in a thick cytoplasm. </a:t>
            </a:r>
          </a:p>
          <a:p>
            <a:pPr marL="0" indent="267891" algn="just">
              <a:lnSpc>
                <a:spcPct val="110000"/>
              </a:lnSpc>
              <a:spcBef>
                <a:spcPts val="0"/>
              </a:spcBef>
              <a:buNone/>
            </a:pPr>
            <a:r>
              <a:rPr lang="en-US" dirty="0" err="1"/>
              <a:t>Chlorophyta</a:t>
            </a:r>
            <a:r>
              <a:rPr lang="en-US" dirty="0"/>
              <a:t> usually have </a:t>
            </a:r>
            <a:r>
              <a:rPr lang="en-US" dirty="0" err="1"/>
              <a:t>biflagellated</a:t>
            </a:r>
            <a:r>
              <a:rPr lang="en-US" dirty="0"/>
              <a:t> gametes. Like other green plants, </a:t>
            </a:r>
            <a:r>
              <a:rPr lang="en-US" dirty="0" err="1"/>
              <a:t>Chlorophyta</a:t>
            </a:r>
            <a:r>
              <a:rPr lang="en-US" dirty="0"/>
              <a:t> contain chlorophylls a and b, although the major pigment is chlorophyll b. </a:t>
            </a:r>
          </a:p>
          <a:p>
            <a:pPr marL="0" indent="267891" algn="just">
              <a:lnSpc>
                <a:spcPct val="110000"/>
              </a:lnSpc>
              <a:spcBef>
                <a:spcPts val="0"/>
              </a:spcBef>
              <a:buNone/>
            </a:pPr>
            <a:r>
              <a:rPr lang="en-US" dirty="0"/>
              <a:t>In addition, some tropical species are pigmented by </a:t>
            </a:r>
            <a:r>
              <a:rPr lang="en-US" dirty="0" err="1"/>
              <a:t>siphonoxanthin</a:t>
            </a:r>
            <a:r>
              <a:rPr lang="en-US" dirty="0"/>
              <a:t> and </a:t>
            </a:r>
            <a:r>
              <a:rPr lang="en-US" dirty="0" err="1"/>
              <a:t>siphonein</a:t>
            </a:r>
            <a:r>
              <a:rPr lang="en-US" dirty="0"/>
              <a:t>. They store starches made from photosynthesis in double-membrane bounded chloroplasts. Cell walls are made of cellulose.</a:t>
            </a:r>
            <a:endParaRPr lang="ru-RU" dirty="0"/>
          </a:p>
        </p:txBody>
      </p:sp>
    </p:spTree>
    <p:extLst>
      <p:ext uri="{BB962C8B-B14F-4D97-AF65-F5344CB8AC3E}">
        <p14:creationId xmlns:p14="http://schemas.microsoft.com/office/powerpoint/2010/main" val="3622842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176214" y="1594247"/>
            <a:ext cx="5417117" cy="3537000"/>
          </a:xfrm>
          <a:prstGeom prst="rect">
            <a:avLst/>
          </a:prstGeom>
        </p:spPr>
      </p:pic>
      <p:pic>
        <p:nvPicPr>
          <p:cNvPr id="5" name="Рисунок 4"/>
          <p:cNvPicPr>
            <a:picLocks noChangeAspect="1"/>
          </p:cNvPicPr>
          <p:nvPr/>
        </p:nvPicPr>
        <p:blipFill>
          <a:blip r:embed="rId3" cstate="print"/>
          <a:stretch>
            <a:fillRect/>
          </a:stretch>
        </p:blipFill>
        <p:spPr>
          <a:xfrm>
            <a:off x="6109370" y="1740998"/>
            <a:ext cx="1243983" cy="3024000"/>
          </a:xfrm>
          <a:prstGeom prst="rect">
            <a:avLst/>
          </a:prstGeom>
        </p:spPr>
      </p:pic>
      <p:pic>
        <p:nvPicPr>
          <p:cNvPr id="6" name="Рисунок 5"/>
          <p:cNvPicPr>
            <a:picLocks noChangeAspect="1"/>
          </p:cNvPicPr>
          <p:nvPr/>
        </p:nvPicPr>
        <p:blipFill>
          <a:blip r:embed="rId4" cstate="print"/>
          <a:stretch>
            <a:fillRect/>
          </a:stretch>
        </p:blipFill>
        <p:spPr>
          <a:xfrm>
            <a:off x="7522205" y="1767998"/>
            <a:ext cx="1084669" cy="2970000"/>
          </a:xfrm>
          <a:prstGeom prst="rect">
            <a:avLst/>
          </a:prstGeom>
        </p:spPr>
      </p:pic>
      <p:sp>
        <p:nvSpPr>
          <p:cNvPr id="7" name="Прямоугольник 6"/>
          <p:cNvSpPr/>
          <p:nvPr/>
        </p:nvSpPr>
        <p:spPr>
          <a:xfrm>
            <a:off x="6012895" y="4764998"/>
            <a:ext cx="1483098" cy="300082"/>
          </a:xfrm>
          <a:prstGeom prst="rect">
            <a:avLst/>
          </a:prstGeom>
        </p:spPr>
        <p:txBody>
          <a:bodyPr wrap="none">
            <a:spAutoFit/>
          </a:bodyPr>
          <a:lstStyle/>
          <a:p>
            <a:r>
              <a:rPr lang="en-US" sz="1350" dirty="0" err="1">
                <a:latin typeface="ArialMT"/>
              </a:rPr>
              <a:t>Parenchymatous</a:t>
            </a:r>
            <a:endParaRPr lang="ru-RU" sz="1350" dirty="0"/>
          </a:p>
        </p:txBody>
      </p:sp>
      <p:sp>
        <p:nvSpPr>
          <p:cNvPr id="8" name="Прямоугольник 7"/>
          <p:cNvSpPr/>
          <p:nvPr/>
        </p:nvSpPr>
        <p:spPr>
          <a:xfrm>
            <a:off x="7449827" y="4764998"/>
            <a:ext cx="1415772" cy="300082"/>
          </a:xfrm>
          <a:prstGeom prst="rect">
            <a:avLst/>
          </a:prstGeom>
        </p:spPr>
        <p:txBody>
          <a:bodyPr wrap="none">
            <a:spAutoFit/>
          </a:bodyPr>
          <a:lstStyle/>
          <a:p>
            <a:r>
              <a:rPr lang="en-US" sz="1350" dirty="0" err="1">
                <a:latin typeface="ArialMT"/>
              </a:rPr>
              <a:t>Siphonocladous</a:t>
            </a:r>
            <a:endParaRPr lang="ru-RU" sz="1350" dirty="0"/>
          </a:p>
        </p:txBody>
      </p:sp>
      <p:sp>
        <p:nvSpPr>
          <p:cNvPr id="9" name="Прямоугольник 8"/>
          <p:cNvSpPr/>
          <p:nvPr/>
        </p:nvSpPr>
        <p:spPr>
          <a:xfrm>
            <a:off x="3205778" y="5347900"/>
            <a:ext cx="2767104" cy="300082"/>
          </a:xfrm>
          <a:prstGeom prst="rect">
            <a:avLst/>
          </a:prstGeom>
        </p:spPr>
        <p:txBody>
          <a:bodyPr wrap="none">
            <a:spAutoFit/>
          </a:bodyPr>
          <a:lstStyle/>
          <a:p>
            <a:r>
              <a:rPr lang="en-US" sz="1350" dirty="0">
                <a:latin typeface="TimesNewRomanPS-BoldMT"/>
              </a:rPr>
              <a:t>Fig.1: General Forms of </a:t>
            </a:r>
            <a:r>
              <a:rPr lang="en-US" sz="1350" dirty="0" err="1">
                <a:latin typeface="TimesNewRomanPS-BoldMT"/>
              </a:rPr>
              <a:t>Chlorophyta</a:t>
            </a:r>
            <a:endParaRPr lang="ru-RU" sz="1350" dirty="0"/>
          </a:p>
        </p:txBody>
      </p:sp>
    </p:spTree>
    <p:extLst>
      <p:ext uri="{BB962C8B-B14F-4D97-AF65-F5344CB8AC3E}">
        <p14:creationId xmlns:p14="http://schemas.microsoft.com/office/powerpoint/2010/main" val="359085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703660" y="1154907"/>
            <a:ext cx="7886700" cy="553998"/>
          </a:xfrm>
          <a:prstGeom prst="rect">
            <a:avLst/>
          </a:prstGeom>
        </p:spPr>
        <p:txBody>
          <a:bodyPr wrap="square">
            <a:spAutoFit/>
          </a:bodyPr>
          <a:lstStyle/>
          <a:p>
            <a:pPr marL="0" indent="0" algn="just">
              <a:buNone/>
            </a:pPr>
            <a:r>
              <a:rPr lang="en-US" sz="1500" dirty="0" err="1">
                <a:latin typeface="TimesNewRomanPSMT"/>
              </a:rPr>
              <a:t>Chlorophyta</a:t>
            </a:r>
            <a:r>
              <a:rPr lang="en-US" sz="1500" dirty="0">
                <a:latin typeface="TimesNewRomanPSMT"/>
              </a:rPr>
              <a:t> are photosynthetic organisms, obtaining starch from photosynthesis. They are autotrophic.</a:t>
            </a:r>
            <a:endParaRPr lang="ru-RU" sz="1500" dirty="0"/>
          </a:p>
        </p:txBody>
      </p:sp>
      <p:pic>
        <p:nvPicPr>
          <p:cNvPr id="5" name="Рисунок 4"/>
          <p:cNvPicPr>
            <a:picLocks noChangeAspect="1"/>
          </p:cNvPicPr>
          <p:nvPr/>
        </p:nvPicPr>
        <p:blipFill>
          <a:blip r:embed="rId2" cstate="print"/>
          <a:stretch>
            <a:fillRect/>
          </a:stretch>
        </p:blipFill>
        <p:spPr>
          <a:xfrm>
            <a:off x="3937214" y="1763114"/>
            <a:ext cx="2707456" cy="2646000"/>
          </a:xfrm>
          <a:prstGeom prst="rect">
            <a:avLst/>
          </a:prstGeom>
        </p:spPr>
      </p:pic>
      <p:sp>
        <p:nvSpPr>
          <p:cNvPr id="6" name="Прямоугольник 5"/>
          <p:cNvSpPr/>
          <p:nvPr/>
        </p:nvSpPr>
        <p:spPr>
          <a:xfrm>
            <a:off x="297756" y="2486829"/>
            <a:ext cx="2930610" cy="300082"/>
          </a:xfrm>
          <a:prstGeom prst="rect">
            <a:avLst/>
          </a:prstGeom>
        </p:spPr>
        <p:txBody>
          <a:bodyPr wrap="none">
            <a:spAutoFit/>
          </a:bodyPr>
          <a:lstStyle/>
          <a:p>
            <a:r>
              <a:rPr lang="en-US" sz="1350" dirty="0">
                <a:latin typeface="TimesNewRomanPS-BoldMT"/>
              </a:rPr>
              <a:t>Fig.2: General structure of </a:t>
            </a:r>
            <a:r>
              <a:rPr lang="en-US" sz="1350" dirty="0" err="1">
                <a:latin typeface="TimesNewRomanPS-BoldMT"/>
              </a:rPr>
              <a:t>Chlorophyta</a:t>
            </a:r>
            <a:endParaRPr lang="ru-RU" sz="1350" dirty="0"/>
          </a:p>
        </p:txBody>
      </p:sp>
    </p:spTree>
    <p:extLst>
      <p:ext uri="{BB962C8B-B14F-4D97-AF65-F5344CB8AC3E}">
        <p14:creationId xmlns:p14="http://schemas.microsoft.com/office/powerpoint/2010/main" val="4285323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2925" y="1122760"/>
            <a:ext cx="8362239" cy="4535090"/>
          </a:xfrm>
        </p:spPr>
        <p:txBody>
          <a:bodyPr>
            <a:normAutofit/>
          </a:bodyPr>
          <a:lstStyle/>
          <a:p>
            <a:pPr marL="0" indent="0" algn="just">
              <a:spcBef>
                <a:spcPts val="0"/>
              </a:spcBef>
              <a:buNone/>
            </a:pPr>
            <a:r>
              <a:rPr lang="en-US" sz="1500" b="1" dirty="0">
                <a:solidFill>
                  <a:schemeClr val="accent6"/>
                </a:solidFill>
              </a:rPr>
              <a:t>3- Reproduction and Life cycle</a:t>
            </a:r>
          </a:p>
          <a:p>
            <a:pPr marL="0" indent="267891" algn="just">
              <a:spcBef>
                <a:spcPts val="0"/>
              </a:spcBef>
              <a:buNone/>
            </a:pPr>
            <a:r>
              <a:rPr lang="en-US" sz="1500" dirty="0" err="1"/>
              <a:t>Chlorophyta</a:t>
            </a:r>
            <a:r>
              <a:rPr lang="en-US" sz="1500" dirty="0"/>
              <a:t> reproduce both sexually and asexually, but usually sexually. Asexual reproduction can occurs by fission, fragmentation, or zoospores. Sexual reproduction can be </a:t>
            </a:r>
            <a:r>
              <a:rPr lang="en-US" sz="1500" dirty="0" err="1"/>
              <a:t>isogamous</a:t>
            </a:r>
            <a:r>
              <a:rPr lang="en-US" sz="1500" dirty="0"/>
              <a:t>, </a:t>
            </a:r>
            <a:r>
              <a:rPr lang="en-US" sz="1500" dirty="0" err="1"/>
              <a:t>anisogamous</a:t>
            </a:r>
            <a:r>
              <a:rPr lang="en-US" sz="1500" dirty="0"/>
              <a:t>, or </a:t>
            </a:r>
            <a:r>
              <a:rPr lang="en-US" sz="1500" dirty="0" err="1"/>
              <a:t>oogamous</a:t>
            </a:r>
            <a:r>
              <a:rPr lang="en-US" sz="1500" dirty="0"/>
              <a:t>. The species </a:t>
            </a:r>
            <a:r>
              <a:rPr lang="en-US" sz="1500" i="1" dirty="0" err="1"/>
              <a:t>Ulva</a:t>
            </a:r>
            <a:r>
              <a:rPr lang="en-US" sz="1500" i="1" dirty="0"/>
              <a:t> </a:t>
            </a:r>
            <a:r>
              <a:rPr lang="en-US" sz="1500" i="1" dirty="0" err="1"/>
              <a:t>lobata</a:t>
            </a:r>
            <a:r>
              <a:rPr lang="en-US" sz="1500" i="1" dirty="0"/>
              <a:t> </a:t>
            </a:r>
            <a:r>
              <a:rPr lang="en-US" sz="1500" dirty="0"/>
              <a:t>experiences alternation of generations, alternating between haploid and diploid phases. In the haploid phase, gametes are formed; in the diploid phase, zoospores are formed. Not all species have this, however. For the species without alternation, meiosis occurs in the zygote. </a:t>
            </a:r>
          </a:p>
          <a:p>
            <a:pPr marL="0" indent="267891" algn="just">
              <a:spcBef>
                <a:spcPts val="0"/>
              </a:spcBef>
              <a:buNone/>
            </a:pPr>
            <a:r>
              <a:rPr lang="en-US" sz="1500" dirty="0" err="1"/>
              <a:t>Chlorophyta</a:t>
            </a:r>
            <a:r>
              <a:rPr lang="en-US" sz="1500" dirty="0"/>
              <a:t> can exist as single cells, multi-cellular filaments or colonies. As single cells, green algae may be motile or moving, or </a:t>
            </a:r>
            <a:r>
              <a:rPr lang="en-US" sz="1500" dirty="0" err="1"/>
              <a:t>nonmotile</a:t>
            </a:r>
            <a:r>
              <a:rPr lang="en-US" sz="1500" dirty="0"/>
              <a:t>. An example of this unicellular organism is the fast growing chlorella that live inside animals.</a:t>
            </a:r>
          </a:p>
          <a:p>
            <a:pPr marL="0" indent="267891" algn="just">
              <a:spcBef>
                <a:spcPts val="0"/>
              </a:spcBef>
              <a:buNone/>
            </a:pPr>
            <a:r>
              <a:rPr lang="en-US" sz="1500" dirty="0"/>
              <a:t>Multi-cellular filaments can involve a life cycle that includes both sexual and asexual reproduction. The </a:t>
            </a:r>
            <a:r>
              <a:rPr lang="en-US" sz="1500" dirty="0" err="1"/>
              <a:t>ulva</a:t>
            </a:r>
            <a:r>
              <a:rPr lang="en-US" sz="1500" dirty="0"/>
              <a:t>, for example, goes through the process of alternation of generations or alternate forms of reproduction. Parents’ characteristics are recombined through the fusion of gametes, but reproduction also occurs through spores.</a:t>
            </a:r>
          </a:p>
          <a:p>
            <a:pPr marL="0" indent="267891" algn="just">
              <a:spcBef>
                <a:spcPts val="0"/>
              </a:spcBef>
              <a:buNone/>
            </a:pPr>
            <a:r>
              <a:rPr lang="en-US" sz="1500" dirty="0"/>
              <a:t>Colonies may consist of loose aggregates of single cells or an arrangement of cells in a pattern. These cells lack specialized functions. Reproduction occurs more rapidly with nearby mating cells. An example of a colony is the </a:t>
            </a:r>
            <a:r>
              <a:rPr lang="en-US" sz="1500" dirty="0" err="1"/>
              <a:t>volvox</a:t>
            </a:r>
            <a:r>
              <a:rPr lang="en-US" sz="1500" dirty="0"/>
              <a:t>, which has strands of cytoplasm-bonding individual cells. Hundreds of thousands of bright green cells form a sphere-shaped colony that uses its flagella to spin in the water.</a:t>
            </a:r>
          </a:p>
          <a:p>
            <a:pPr marL="0" indent="267891" algn="just">
              <a:spcBef>
                <a:spcPts val="0"/>
              </a:spcBef>
              <a:buNone/>
            </a:pPr>
            <a:endParaRPr lang="en-US" sz="1500" dirty="0"/>
          </a:p>
          <a:p>
            <a:pPr marL="0" indent="267891" algn="just">
              <a:spcBef>
                <a:spcPts val="0"/>
              </a:spcBef>
              <a:buNone/>
            </a:pPr>
            <a:endParaRPr lang="en-US" sz="1500" dirty="0"/>
          </a:p>
          <a:p>
            <a:pPr marL="0" indent="267891" algn="just">
              <a:spcBef>
                <a:spcPts val="0"/>
              </a:spcBef>
              <a:buNone/>
            </a:pPr>
            <a:endParaRPr lang="ru-RU" sz="1500" dirty="0"/>
          </a:p>
        </p:txBody>
      </p:sp>
    </p:spTree>
    <p:extLst>
      <p:ext uri="{BB962C8B-B14F-4D97-AF65-F5344CB8AC3E}">
        <p14:creationId xmlns:p14="http://schemas.microsoft.com/office/powerpoint/2010/main" val="2332774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srcRect t="13863"/>
          <a:stretch/>
        </p:blipFill>
        <p:spPr>
          <a:xfrm>
            <a:off x="731084" y="1102909"/>
            <a:ext cx="7088153" cy="2289640"/>
          </a:xfrm>
          <a:prstGeom prst="rect">
            <a:avLst/>
          </a:prstGeom>
        </p:spPr>
      </p:pic>
      <p:pic>
        <p:nvPicPr>
          <p:cNvPr id="5" name="Рисунок 4"/>
          <p:cNvPicPr>
            <a:picLocks noChangeAspect="1"/>
          </p:cNvPicPr>
          <p:nvPr/>
        </p:nvPicPr>
        <p:blipFill rotWithShape="1">
          <a:blip r:embed="rId3" cstate="print"/>
          <a:srcRect b="21710"/>
          <a:stretch/>
        </p:blipFill>
        <p:spPr>
          <a:xfrm>
            <a:off x="731083" y="3392549"/>
            <a:ext cx="7088153" cy="2081056"/>
          </a:xfrm>
          <a:prstGeom prst="rect">
            <a:avLst/>
          </a:prstGeom>
        </p:spPr>
      </p:pic>
      <p:sp>
        <p:nvSpPr>
          <p:cNvPr id="6" name="Прямоугольник 5"/>
          <p:cNvSpPr/>
          <p:nvPr/>
        </p:nvSpPr>
        <p:spPr>
          <a:xfrm>
            <a:off x="2281870" y="5543689"/>
            <a:ext cx="3065263" cy="300082"/>
          </a:xfrm>
          <a:prstGeom prst="rect">
            <a:avLst/>
          </a:prstGeom>
        </p:spPr>
        <p:txBody>
          <a:bodyPr wrap="none">
            <a:spAutoFit/>
          </a:bodyPr>
          <a:lstStyle/>
          <a:p>
            <a:r>
              <a:rPr lang="en-US" sz="1350" dirty="0">
                <a:latin typeface="TimesNewRomanPS-BoldMT"/>
              </a:rPr>
              <a:t>Fig. 3: General Life cycle of </a:t>
            </a:r>
            <a:r>
              <a:rPr lang="en-US" sz="1350" dirty="0" err="1">
                <a:latin typeface="TimesNewRomanPS-BoldMT"/>
              </a:rPr>
              <a:t>Chlorophyta</a:t>
            </a:r>
            <a:endParaRPr lang="ru-RU" sz="1350" dirty="0"/>
          </a:p>
        </p:txBody>
      </p:sp>
    </p:spTree>
    <p:extLst>
      <p:ext uri="{BB962C8B-B14F-4D97-AF65-F5344CB8AC3E}">
        <p14:creationId xmlns:p14="http://schemas.microsoft.com/office/powerpoint/2010/main" val="874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8136904" cy="2123658"/>
          </a:xfrm>
          <a:prstGeom prst="rect">
            <a:avLst/>
          </a:prstGeom>
        </p:spPr>
        <p:txBody>
          <a:bodyPr wrap="square">
            <a:spAutoFit/>
          </a:bodyPr>
          <a:lstStyle/>
          <a:p>
            <a:pPr indent="357188" algn="just"/>
            <a:r>
              <a:rPr lang="en-US" sz="2200" dirty="0"/>
              <a:t>All living organisms can be divided into a few major </a:t>
            </a:r>
            <a:r>
              <a:rPr lang="en-US" sz="2200" b="1" dirty="0">
                <a:solidFill>
                  <a:schemeClr val="accent2"/>
                </a:solidFill>
              </a:rPr>
              <a:t>kingdoms</a:t>
            </a:r>
            <a:r>
              <a:rPr lang="en-US" sz="2200" dirty="0"/>
              <a:t>. The kingdoms commonly recognized include: </a:t>
            </a:r>
            <a:r>
              <a:rPr lang="en-US" sz="2200" b="1" dirty="0" err="1">
                <a:solidFill>
                  <a:schemeClr val="accent2"/>
                </a:solidFill>
              </a:rPr>
              <a:t>Archaea</a:t>
            </a:r>
            <a:r>
              <a:rPr lang="en-US" sz="2200" b="1" dirty="0">
                <a:solidFill>
                  <a:schemeClr val="accent2"/>
                </a:solidFill>
              </a:rPr>
              <a:t> and Bacteria </a:t>
            </a:r>
            <a:r>
              <a:rPr lang="en-US" sz="2200" dirty="0"/>
              <a:t>(the prokaryotic kingdoms), </a:t>
            </a:r>
            <a:r>
              <a:rPr lang="en-US" sz="2200" b="1" dirty="0" err="1">
                <a:solidFill>
                  <a:schemeClr val="accent2"/>
                </a:solidFill>
              </a:rPr>
              <a:t>Protista</a:t>
            </a:r>
            <a:r>
              <a:rPr lang="en-US" sz="2200" b="1" dirty="0">
                <a:solidFill>
                  <a:schemeClr val="accent2"/>
                </a:solidFill>
              </a:rPr>
              <a:t>, Fungi, </a:t>
            </a:r>
            <a:r>
              <a:rPr lang="en-US" sz="2200" b="1" dirty="0" err="1">
                <a:solidFill>
                  <a:schemeClr val="accent2"/>
                </a:solidFill>
              </a:rPr>
              <a:t>Plantae</a:t>
            </a:r>
            <a:r>
              <a:rPr lang="en-US" sz="2200" dirty="0"/>
              <a:t>, and </a:t>
            </a:r>
            <a:r>
              <a:rPr lang="en-US" sz="2200" b="1" dirty="0" err="1">
                <a:solidFill>
                  <a:schemeClr val="accent2"/>
                </a:solidFill>
              </a:rPr>
              <a:t>Animalia</a:t>
            </a:r>
            <a:r>
              <a:rPr lang="en-US" sz="2200" dirty="0"/>
              <a:t>. Those organisms that carry out photosynthesis include the </a:t>
            </a:r>
            <a:r>
              <a:rPr lang="en-US" sz="2200" dirty="0" err="1"/>
              <a:t>cyanobacteria</a:t>
            </a:r>
            <a:r>
              <a:rPr lang="en-US" sz="2200" dirty="0"/>
              <a:t> in </a:t>
            </a:r>
            <a:r>
              <a:rPr lang="en-US" sz="2200" b="1" dirty="0"/>
              <a:t>kingdom Bacteria</a:t>
            </a:r>
            <a:r>
              <a:rPr lang="en-US" sz="2200" dirty="0"/>
              <a:t>, the algae in </a:t>
            </a:r>
            <a:r>
              <a:rPr lang="en-US" sz="2200" b="1" dirty="0"/>
              <a:t>kingdom </a:t>
            </a:r>
            <a:r>
              <a:rPr lang="en-US" sz="2200" b="1" dirty="0" err="1"/>
              <a:t>Protista</a:t>
            </a:r>
            <a:r>
              <a:rPr lang="en-US" sz="2200" dirty="0"/>
              <a:t>, and the plants in </a:t>
            </a:r>
            <a:r>
              <a:rPr lang="en-US" sz="2200" b="1" dirty="0"/>
              <a:t>kingdom </a:t>
            </a:r>
            <a:r>
              <a:rPr lang="en-US" sz="2200" b="1" dirty="0" err="1"/>
              <a:t>Plantae</a:t>
            </a:r>
            <a:r>
              <a:rPr lang="en-US" sz="2200" b="1" dirty="0"/>
              <a:t>. </a:t>
            </a:r>
            <a:endParaRPr lang="ru-RU" sz="2200" b="1" dirty="0"/>
          </a:p>
        </p:txBody>
      </p:sp>
      <p:sp>
        <p:nvSpPr>
          <p:cNvPr id="3" name="Прямоугольник 2"/>
          <p:cNvSpPr/>
          <p:nvPr/>
        </p:nvSpPr>
        <p:spPr>
          <a:xfrm>
            <a:off x="683568" y="2708920"/>
            <a:ext cx="8280920" cy="2800767"/>
          </a:xfrm>
          <a:prstGeom prst="rect">
            <a:avLst/>
          </a:prstGeom>
        </p:spPr>
        <p:txBody>
          <a:bodyPr wrap="square">
            <a:spAutoFit/>
          </a:bodyPr>
          <a:lstStyle/>
          <a:p>
            <a:pPr indent="357188"/>
            <a:r>
              <a:rPr lang="en-US" sz="2200" dirty="0"/>
              <a:t>Within each kingdom, the scientists have established six basic hierarchical groupings:</a:t>
            </a:r>
          </a:p>
          <a:p>
            <a:r>
              <a:rPr lang="en-US" sz="2200" b="1" dirty="0">
                <a:solidFill>
                  <a:schemeClr val="accent2"/>
                </a:solidFill>
              </a:rPr>
              <a:t>Phyla (or Divisions </a:t>
            </a:r>
            <a:r>
              <a:rPr lang="en-US" sz="2200" dirty="0"/>
              <a:t>in the </a:t>
            </a:r>
            <a:r>
              <a:rPr lang="en-US" sz="2200" dirty="0" err="1"/>
              <a:t>Plantae</a:t>
            </a:r>
            <a:r>
              <a:rPr lang="en-US" sz="2200" dirty="0"/>
              <a:t> kingdom)</a:t>
            </a:r>
          </a:p>
          <a:p>
            <a:r>
              <a:rPr lang="en-US" sz="2200" b="1" dirty="0">
                <a:solidFill>
                  <a:schemeClr val="accent2"/>
                </a:solidFill>
              </a:rPr>
              <a:t>Classes</a:t>
            </a:r>
          </a:p>
          <a:p>
            <a:r>
              <a:rPr lang="en-US" sz="2200" b="1" dirty="0">
                <a:solidFill>
                  <a:schemeClr val="accent2"/>
                </a:solidFill>
              </a:rPr>
              <a:t>Orders</a:t>
            </a:r>
          </a:p>
          <a:p>
            <a:r>
              <a:rPr lang="en-US" sz="2200" b="1" dirty="0">
                <a:solidFill>
                  <a:schemeClr val="accent2"/>
                </a:solidFill>
              </a:rPr>
              <a:t>Families</a:t>
            </a:r>
          </a:p>
          <a:p>
            <a:r>
              <a:rPr lang="en-US" sz="2200" b="1" dirty="0">
                <a:solidFill>
                  <a:schemeClr val="accent2"/>
                </a:solidFill>
              </a:rPr>
              <a:t>Genera</a:t>
            </a:r>
          </a:p>
          <a:p>
            <a:r>
              <a:rPr lang="en-US" sz="2200" b="1" dirty="0">
                <a:solidFill>
                  <a:schemeClr val="accent2"/>
                </a:solidFill>
              </a:rPr>
              <a:t>Species</a:t>
            </a:r>
          </a:p>
        </p:txBody>
      </p:sp>
      <p:sp>
        <p:nvSpPr>
          <p:cNvPr id="4" name="Прямоугольник 3"/>
          <p:cNvSpPr/>
          <p:nvPr/>
        </p:nvSpPr>
        <p:spPr>
          <a:xfrm>
            <a:off x="395536" y="5445224"/>
            <a:ext cx="8424936" cy="1107996"/>
          </a:xfrm>
          <a:prstGeom prst="rect">
            <a:avLst/>
          </a:prstGeom>
        </p:spPr>
        <p:txBody>
          <a:bodyPr wrap="square">
            <a:spAutoFit/>
          </a:bodyPr>
          <a:lstStyle/>
          <a:p>
            <a:pPr indent="357188" algn="just"/>
            <a:r>
              <a:rPr lang="en-US" sz="2200" dirty="0"/>
              <a:t>Each species has a scientific name which is a </a:t>
            </a:r>
            <a:r>
              <a:rPr lang="en-US" sz="2200" b="1" dirty="0">
                <a:solidFill>
                  <a:schemeClr val="accent2"/>
                </a:solidFill>
              </a:rPr>
              <a:t>Latin binomial</a:t>
            </a:r>
            <a:r>
              <a:rPr lang="en-US" sz="2200" dirty="0"/>
              <a:t>. The binomial is composed of the genus name and the specific epithet (the add-on name of the species).</a:t>
            </a:r>
            <a:endParaRPr lang="ru-RU" sz="2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9829" y="857250"/>
            <a:ext cx="7886700" cy="4206923"/>
          </a:xfrm>
        </p:spPr>
        <p:txBody>
          <a:bodyPr>
            <a:normAutofit/>
          </a:bodyPr>
          <a:lstStyle/>
          <a:p>
            <a:pPr marL="0" indent="266700" algn="just">
              <a:spcBef>
                <a:spcPts val="0"/>
              </a:spcBef>
              <a:buNone/>
            </a:pPr>
            <a:r>
              <a:rPr lang="en-US" sz="1500" b="1" dirty="0">
                <a:solidFill>
                  <a:schemeClr val="accent6"/>
                </a:solidFill>
              </a:rPr>
              <a:t>3-1 </a:t>
            </a:r>
            <a:r>
              <a:rPr lang="en-US" sz="1500" b="1" dirty="0" err="1">
                <a:solidFill>
                  <a:schemeClr val="accent6"/>
                </a:solidFill>
              </a:rPr>
              <a:t>Oedogonium</a:t>
            </a:r>
            <a:r>
              <a:rPr lang="en-US" sz="1500" b="1" dirty="0">
                <a:solidFill>
                  <a:schemeClr val="accent6"/>
                </a:solidFill>
              </a:rPr>
              <a:t> Life Cycle</a:t>
            </a:r>
          </a:p>
          <a:p>
            <a:pPr marL="0" indent="266700" algn="just">
              <a:spcBef>
                <a:spcPts val="0"/>
              </a:spcBef>
              <a:buNone/>
            </a:pPr>
            <a:r>
              <a:rPr lang="en-US" sz="1500" dirty="0"/>
              <a:t>Asexual Reproduction </a:t>
            </a:r>
            <a:r>
              <a:rPr lang="en-US" sz="1500" dirty="0" err="1"/>
              <a:t>Oedogonium</a:t>
            </a:r>
            <a:r>
              <a:rPr lang="en-US" sz="1500" dirty="0"/>
              <a:t> is a form of filamentous green algae. It is </a:t>
            </a:r>
            <a:r>
              <a:rPr lang="en-US" sz="1500" dirty="0" err="1"/>
              <a:t>capabable</a:t>
            </a:r>
            <a:r>
              <a:rPr lang="en-US" sz="1500" dirty="0"/>
              <a:t> of reproducing asexually, which means that each </a:t>
            </a:r>
            <a:r>
              <a:rPr lang="en-US" sz="1500" dirty="0" err="1"/>
              <a:t>oedogonium</a:t>
            </a:r>
            <a:r>
              <a:rPr lang="en-US" sz="1500" dirty="0"/>
              <a:t> has both male and female reproductive organs. In asexual reproduction, the </a:t>
            </a:r>
            <a:r>
              <a:rPr lang="en-US" sz="1500" dirty="0" err="1"/>
              <a:t>oedogonium</a:t>
            </a:r>
            <a:r>
              <a:rPr lang="en-US" sz="1500" dirty="0"/>
              <a:t> fragments and produces zoospores. Zoospores are able to move spontaneously through the water. Once the zoospore is produced, it is released and is free to find a viable substrate. Once found, the zoospore's cells are able to divide and form a new filament of </a:t>
            </a:r>
            <a:r>
              <a:rPr lang="en-US" sz="1500" dirty="0" err="1"/>
              <a:t>oedogonium</a:t>
            </a:r>
            <a:r>
              <a:rPr lang="en-US" sz="1500" dirty="0"/>
              <a:t>.</a:t>
            </a:r>
          </a:p>
          <a:p>
            <a:pPr marL="0" indent="266700" algn="just">
              <a:spcBef>
                <a:spcPts val="0"/>
              </a:spcBef>
              <a:buNone/>
            </a:pPr>
            <a:r>
              <a:rPr lang="en-US" sz="1500" b="1" dirty="0">
                <a:solidFill>
                  <a:schemeClr val="accent6"/>
                </a:solidFill>
              </a:rPr>
              <a:t>Sexual Reproduction: Zygote Production</a:t>
            </a:r>
          </a:p>
          <a:p>
            <a:pPr marL="0" indent="266700" algn="just">
              <a:spcBef>
                <a:spcPts val="0"/>
              </a:spcBef>
              <a:buNone/>
            </a:pPr>
            <a:r>
              <a:rPr lang="en-US" sz="1500" dirty="0"/>
              <a:t>In addition to being able to reproduce asexually, the </a:t>
            </a:r>
            <a:r>
              <a:rPr lang="en-US" sz="1500" dirty="0" err="1"/>
              <a:t>oedogonium</a:t>
            </a:r>
            <a:r>
              <a:rPr lang="en-US" sz="1500" dirty="0"/>
              <a:t> is capable of reproducing sexually. In sexual reproduction, the filament portion of the </a:t>
            </a:r>
            <a:r>
              <a:rPr lang="en-US" sz="1500" dirty="0" err="1"/>
              <a:t>oedogonium</a:t>
            </a:r>
            <a:r>
              <a:rPr lang="en-US" sz="1500" dirty="0"/>
              <a:t>, called the antheridium, produces and releases sperm. The sperm sinks through the water until it meets with the filament portion of the </a:t>
            </a:r>
            <a:r>
              <a:rPr lang="en-US" sz="1500" dirty="0" err="1"/>
              <a:t>oedogonium</a:t>
            </a:r>
            <a:r>
              <a:rPr lang="en-US" sz="1500" dirty="0"/>
              <a:t>, called the </a:t>
            </a:r>
            <a:r>
              <a:rPr lang="en-US" sz="1500" dirty="0" err="1"/>
              <a:t>oogonium</a:t>
            </a:r>
            <a:r>
              <a:rPr lang="en-US" sz="1500" dirty="0"/>
              <a:t>, which contains a large egg. If the sperm successfully fertilizes the egg, a zygote is produced.</a:t>
            </a:r>
          </a:p>
          <a:p>
            <a:pPr marL="0" indent="266700" algn="just">
              <a:spcBef>
                <a:spcPts val="0"/>
              </a:spcBef>
              <a:buNone/>
            </a:pPr>
            <a:r>
              <a:rPr lang="en-US" sz="1500" b="1" dirty="0">
                <a:solidFill>
                  <a:schemeClr val="accent6"/>
                </a:solidFill>
              </a:rPr>
              <a:t>Sexual Reproduction: Zoospores</a:t>
            </a:r>
          </a:p>
          <a:p>
            <a:pPr marL="0" indent="266700" algn="just">
              <a:spcBef>
                <a:spcPts val="0"/>
              </a:spcBef>
              <a:buNone/>
            </a:pPr>
            <a:r>
              <a:rPr lang="en-US" sz="1500" dirty="0"/>
              <a:t>After the zygote is produced, it is released into the water and develops zoospores. The zoospores are similar to those created through asexual reproduction. Once the zoospores mature, the zygote splits open, releasing the zoospores. The zoospores then attach to the bottom of the sea and the cells in the zoospores divide to produce a new filament of </a:t>
            </a:r>
            <a:r>
              <a:rPr lang="en-US" sz="1500" dirty="0" err="1"/>
              <a:t>oedogonium</a:t>
            </a:r>
            <a:r>
              <a:rPr lang="en-US" sz="1500" dirty="0"/>
              <a:t>.</a:t>
            </a:r>
            <a:endParaRPr lang="ru-RU" sz="1500" dirty="0"/>
          </a:p>
        </p:txBody>
      </p:sp>
    </p:spTree>
    <p:extLst>
      <p:ext uri="{BB962C8B-B14F-4D97-AF65-F5344CB8AC3E}">
        <p14:creationId xmlns:p14="http://schemas.microsoft.com/office/powerpoint/2010/main" val="2280175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2140483" y="1069821"/>
            <a:ext cx="5399861" cy="4050000"/>
          </a:xfrm>
          <a:prstGeom prst="rect">
            <a:avLst/>
          </a:prstGeom>
        </p:spPr>
      </p:pic>
      <p:sp>
        <p:nvSpPr>
          <p:cNvPr id="5" name="Прямоугольник 4"/>
          <p:cNvSpPr/>
          <p:nvPr/>
        </p:nvSpPr>
        <p:spPr>
          <a:xfrm>
            <a:off x="3075710" y="5306957"/>
            <a:ext cx="2468946" cy="300082"/>
          </a:xfrm>
          <a:prstGeom prst="rect">
            <a:avLst/>
          </a:prstGeom>
        </p:spPr>
        <p:txBody>
          <a:bodyPr wrap="none">
            <a:spAutoFit/>
          </a:bodyPr>
          <a:lstStyle/>
          <a:p>
            <a:r>
              <a:rPr lang="en-US" sz="1350" dirty="0">
                <a:latin typeface="TimesNewRomanPS-BoldMT"/>
              </a:rPr>
              <a:t>Fig.4: Life cycle of </a:t>
            </a:r>
            <a:r>
              <a:rPr lang="en-US" sz="1350" dirty="0" err="1">
                <a:latin typeface="TimesNewRomanPS-BoldMT"/>
              </a:rPr>
              <a:t>Oedogonium</a:t>
            </a:r>
            <a:endParaRPr lang="ru-RU" sz="1350" dirty="0"/>
          </a:p>
        </p:txBody>
      </p:sp>
    </p:spTree>
    <p:extLst>
      <p:ext uri="{BB962C8B-B14F-4D97-AF65-F5344CB8AC3E}">
        <p14:creationId xmlns:p14="http://schemas.microsoft.com/office/powerpoint/2010/main" val="2087273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6764" y="1121000"/>
            <a:ext cx="7886700" cy="3263504"/>
          </a:xfrm>
        </p:spPr>
        <p:txBody>
          <a:bodyPr>
            <a:normAutofit fontScale="92500" lnSpcReduction="10000"/>
          </a:bodyPr>
          <a:lstStyle/>
          <a:p>
            <a:pPr marL="0" indent="266700" algn="just">
              <a:buNone/>
            </a:pPr>
            <a:r>
              <a:rPr lang="en-US" sz="1800" b="1" dirty="0">
                <a:solidFill>
                  <a:schemeClr val="accent6"/>
                </a:solidFill>
              </a:rPr>
              <a:t>4- Ecology</a:t>
            </a:r>
          </a:p>
          <a:p>
            <a:pPr marL="0" indent="266700" algn="just">
              <a:buNone/>
            </a:pPr>
            <a:r>
              <a:rPr lang="en-US" sz="1500" dirty="0" err="1"/>
              <a:t>Cholorophyta</a:t>
            </a:r>
            <a:r>
              <a:rPr lang="en-US" sz="1500" dirty="0"/>
              <a:t> are adapted to shallow water, and live in both freshwater and marine habitats. 90% of </a:t>
            </a:r>
            <a:r>
              <a:rPr lang="en-US" sz="1500" dirty="0" err="1"/>
              <a:t>Chlorophyta</a:t>
            </a:r>
            <a:r>
              <a:rPr lang="en-US" sz="1500" dirty="0"/>
              <a:t> are freshwater species. Those that live in marine habitats largely inhabit tropical environments. There are a small number of terrestrial species; these largely dwell on rocks or trees. Some species form symbiotic relationships with fungi, producing lichens. There are a few instances in which </a:t>
            </a:r>
            <a:r>
              <a:rPr lang="en-US" sz="1500" dirty="0" err="1"/>
              <a:t>Chlorophyta</a:t>
            </a:r>
            <a:r>
              <a:rPr lang="en-US" sz="1500" dirty="0"/>
              <a:t> have formed symbiotic relationships with animals.</a:t>
            </a:r>
          </a:p>
          <a:p>
            <a:pPr marL="0" indent="266700" algn="just">
              <a:buNone/>
            </a:pPr>
            <a:r>
              <a:rPr lang="en-US" sz="1500" dirty="0"/>
              <a:t>The </a:t>
            </a:r>
            <a:r>
              <a:rPr lang="en-US" sz="1500" dirty="0" err="1"/>
              <a:t>Chlorophyta</a:t>
            </a:r>
            <a:r>
              <a:rPr lang="en-US" sz="1500" dirty="0"/>
              <a:t> species </a:t>
            </a:r>
            <a:r>
              <a:rPr lang="en-US" sz="1500" i="1" dirty="0" err="1"/>
              <a:t>Caulerpa</a:t>
            </a:r>
            <a:r>
              <a:rPr lang="en-US" sz="1500" i="1" dirty="0"/>
              <a:t> </a:t>
            </a:r>
            <a:r>
              <a:rPr lang="en-US" sz="1500" i="1" dirty="0" err="1"/>
              <a:t>racemosa</a:t>
            </a:r>
            <a:r>
              <a:rPr lang="en-US" sz="1500" i="1" dirty="0"/>
              <a:t> </a:t>
            </a:r>
            <a:r>
              <a:rPr lang="en-US" sz="1500" dirty="0"/>
              <a:t>was introduced to the Mediterranean Sea in 1990. It was first observed in France in 1997, and has continued spreading. Many of the invaded locations are fishing areas. The Mediterranean Sea has many environmental factors that encourage the growth of </a:t>
            </a:r>
            <a:r>
              <a:rPr lang="en-US" sz="1500" i="1" dirty="0" err="1"/>
              <a:t>Caulerpa</a:t>
            </a:r>
            <a:r>
              <a:rPr lang="en-US" sz="1500" i="1" dirty="0"/>
              <a:t> </a:t>
            </a:r>
            <a:r>
              <a:rPr lang="en-US" sz="1500" i="1" dirty="0" err="1"/>
              <a:t>racemosa</a:t>
            </a:r>
            <a:r>
              <a:rPr lang="en-US" sz="1500" dirty="0"/>
              <a:t>, such as an ideal climate and substrata.</a:t>
            </a:r>
          </a:p>
          <a:p>
            <a:pPr marL="0" indent="266700" algn="just">
              <a:buNone/>
            </a:pPr>
            <a:r>
              <a:rPr lang="en-US" sz="1500" dirty="0"/>
              <a:t>The species Spirogyra </a:t>
            </a:r>
            <a:r>
              <a:rPr lang="en-US" sz="1500" dirty="0" err="1"/>
              <a:t>insignis</a:t>
            </a:r>
            <a:r>
              <a:rPr lang="en-US" sz="1500" dirty="0"/>
              <a:t> is known to adapt to harsh conditions through spontaneous mutation. Flores-Moya et. al. (2005) studied the adaptation of this species in </a:t>
            </a:r>
            <a:r>
              <a:rPr lang="en-US" sz="1500" dirty="0" err="1"/>
              <a:t>sulpherous</a:t>
            </a:r>
            <a:r>
              <a:rPr lang="en-US" sz="1500" dirty="0"/>
              <a:t> waters. At first, its growth and reproduction was inhibited. However, the culture survived due to </a:t>
            </a:r>
            <a:r>
              <a:rPr lang="en-US" sz="1500" dirty="0" err="1"/>
              <a:t>thegrowth</a:t>
            </a:r>
            <a:r>
              <a:rPr lang="en-US" sz="1500" dirty="0"/>
              <a:t> of a resistant variant that formed before the culture was introduced to these sulfurous waters. This type of spontaneous mutation is what allows the species to survive.</a:t>
            </a:r>
            <a:endParaRPr lang="ru-RU" sz="1500" dirty="0"/>
          </a:p>
        </p:txBody>
      </p:sp>
    </p:spTree>
    <p:extLst>
      <p:ext uri="{BB962C8B-B14F-4D97-AF65-F5344CB8AC3E}">
        <p14:creationId xmlns:p14="http://schemas.microsoft.com/office/powerpoint/2010/main" val="1777735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5113" y="1059585"/>
            <a:ext cx="7886700" cy="3165250"/>
          </a:xfrm>
        </p:spPr>
        <p:txBody>
          <a:bodyPr>
            <a:normAutofit fontScale="92500" lnSpcReduction="10000"/>
          </a:bodyPr>
          <a:lstStyle/>
          <a:p>
            <a:pPr marL="0" indent="0">
              <a:buNone/>
            </a:pPr>
            <a:r>
              <a:rPr lang="en-US" b="1" dirty="0">
                <a:solidFill>
                  <a:schemeClr val="accent6"/>
                </a:solidFill>
              </a:rPr>
              <a:t>5- Class </a:t>
            </a:r>
            <a:r>
              <a:rPr lang="en-US" b="1" dirty="0" err="1">
                <a:solidFill>
                  <a:schemeClr val="accent6"/>
                </a:solidFill>
              </a:rPr>
              <a:t>Chlorophyceae</a:t>
            </a:r>
            <a:endParaRPr lang="en-US" b="1" dirty="0">
              <a:solidFill>
                <a:schemeClr val="accent6"/>
              </a:solidFill>
            </a:endParaRPr>
          </a:p>
          <a:p>
            <a:pPr marL="0" indent="266700" algn="just">
              <a:spcBef>
                <a:spcPts val="0"/>
              </a:spcBef>
              <a:buNone/>
            </a:pPr>
            <a:r>
              <a:rPr lang="en-US" sz="1650" dirty="0"/>
              <a:t>This group contains the largest number of species of the division. They can have two or more flagella, near the apex of the cell. Mitosis in this class involves </a:t>
            </a:r>
            <a:r>
              <a:rPr lang="en-US" sz="1650" dirty="0" err="1"/>
              <a:t>phycoplasts</a:t>
            </a:r>
            <a:r>
              <a:rPr lang="en-US" sz="1650" dirty="0"/>
              <a:t>, microtubules that develop between and separate the daughter nuclei. This characteristic is not seen in any other organism, implying that no organisms have descended from this class. There are a variety of asexual and sexual reproductive techniques. Sexual reproduction is characterized by the formation of a </a:t>
            </a:r>
            <a:r>
              <a:rPr lang="en-US" sz="1650" dirty="0" err="1"/>
              <a:t>zygospore</a:t>
            </a:r>
            <a:r>
              <a:rPr lang="en-US" sz="1650" dirty="0"/>
              <a:t> (a dormant diploid zygote protected by a thick wall) that later undergoes meiosis.</a:t>
            </a:r>
          </a:p>
          <a:p>
            <a:pPr marL="0" indent="266700" algn="just">
              <a:spcBef>
                <a:spcPts val="0"/>
              </a:spcBef>
              <a:buNone/>
            </a:pPr>
            <a:r>
              <a:rPr lang="en-US" sz="1650" dirty="0"/>
              <a:t>The class includes unicellular organisms such as those in the genus </a:t>
            </a:r>
            <a:r>
              <a:rPr lang="en-US" sz="1650" dirty="0" err="1">
                <a:solidFill>
                  <a:schemeClr val="accent2"/>
                </a:solidFill>
              </a:rPr>
              <a:t>C</a:t>
            </a:r>
            <a:r>
              <a:rPr lang="en-US" sz="1650" i="1" dirty="0" err="1">
                <a:solidFill>
                  <a:schemeClr val="accent2"/>
                </a:solidFill>
              </a:rPr>
              <a:t>hlamydomonas</a:t>
            </a:r>
            <a:r>
              <a:rPr lang="en-US" sz="1650" dirty="0">
                <a:solidFill>
                  <a:schemeClr val="accent2"/>
                </a:solidFill>
              </a:rPr>
              <a:t> </a:t>
            </a:r>
            <a:r>
              <a:rPr lang="en-US" sz="1650" dirty="0"/>
              <a:t>with their two apical flagella and </a:t>
            </a:r>
            <a:r>
              <a:rPr lang="en-US" sz="1650" dirty="0" err="1"/>
              <a:t>nonmotile</a:t>
            </a:r>
            <a:r>
              <a:rPr lang="en-US" sz="1650" dirty="0"/>
              <a:t> organisms such as </a:t>
            </a:r>
            <a:r>
              <a:rPr lang="en-US" sz="1650" i="1" dirty="0">
                <a:solidFill>
                  <a:schemeClr val="accent2"/>
                </a:solidFill>
              </a:rPr>
              <a:t>Chlorella</a:t>
            </a:r>
            <a:r>
              <a:rPr lang="en-US" sz="1650" dirty="0"/>
              <a:t>, which is being cultivated for use as a dietary supplement. Colonial genera of </a:t>
            </a:r>
            <a:r>
              <a:rPr lang="en-US" sz="1650" dirty="0" err="1"/>
              <a:t>Chlorophyceae</a:t>
            </a:r>
            <a:r>
              <a:rPr lang="en-US" sz="1650" dirty="0"/>
              <a:t> include </a:t>
            </a:r>
            <a:r>
              <a:rPr lang="en-US" sz="1650" i="1" dirty="0" err="1">
                <a:solidFill>
                  <a:schemeClr val="accent2"/>
                </a:solidFill>
              </a:rPr>
              <a:t>Hydrodictyon</a:t>
            </a:r>
            <a:r>
              <a:rPr lang="en-US" sz="1650" dirty="0"/>
              <a:t> (the "water net") and the so-called </a:t>
            </a:r>
            <a:r>
              <a:rPr lang="en-US" sz="1650" dirty="0" err="1"/>
              <a:t>volvocine</a:t>
            </a:r>
            <a:r>
              <a:rPr lang="en-US" sz="1650" dirty="0"/>
              <a:t> line of flagellated specimens that range from simple colonies of </a:t>
            </a:r>
            <a:r>
              <a:rPr lang="en-US" sz="1650" i="1" dirty="0"/>
              <a:t>Gonium </a:t>
            </a:r>
            <a:r>
              <a:rPr lang="en-US" sz="1650" dirty="0"/>
              <a:t>to the intricate spinning spheres of </a:t>
            </a:r>
            <a:r>
              <a:rPr lang="en-US" sz="1650" i="1" dirty="0" err="1">
                <a:solidFill>
                  <a:schemeClr val="accent2"/>
                </a:solidFill>
              </a:rPr>
              <a:t>Volvox</a:t>
            </a:r>
            <a:r>
              <a:rPr lang="en-US" sz="1650" dirty="0">
                <a:solidFill>
                  <a:schemeClr val="accent2"/>
                </a:solidFill>
              </a:rPr>
              <a:t>, </a:t>
            </a:r>
            <a:r>
              <a:rPr lang="en-US" sz="1650" dirty="0"/>
              <a:t>which can consist of up to 60,000 cells and exhibit some cellular specialization. The most complex of the class are the filamentous members.</a:t>
            </a:r>
          </a:p>
          <a:p>
            <a:pPr marL="0" indent="266700" algn="just">
              <a:spcBef>
                <a:spcPts val="0"/>
              </a:spcBef>
              <a:buNone/>
            </a:pPr>
            <a:endParaRPr lang="ru-RU" sz="1650" dirty="0"/>
          </a:p>
        </p:txBody>
      </p:sp>
    </p:spTree>
    <p:extLst>
      <p:ext uri="{BB962C8B-B14F-4D97-AF65-F5344CB8AC3E}">
        <p14:creationId xmlns:p14="http://schemas.microsoft.com/office/powerpoint/2010/main" val="780206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7707" y="1080057"/>
            <a:ext cx="7886700" cy="3263504"/>
          </a:xfrm>
        </p:spPr>
        <p:txBody>
          <a:bodyPr>
            <a:noAutofit/>
          </a:bodyPr>
          <a:lstStyle/>
          <a:p>
            <a:pPr marL="0" indent="266700" algn="just">
              <a:spcBef>
                <a:spcPts val="0"/>
              </a:spcBef>
              <a:buNone/>
            </a:pPr>
            <a:r>
              <a:rPr lang="en-US" sz="1800" b="1" dirty="0">
                <a:solidFill>
                  <a:schemeClr val="accent6"/>
                </a:solidFill>
              </a:rPr>
              <a:t>6-</a:t>
            </a:r>
            <a:r>
              <a:rPr lang="en-US" sz="1800" dirty="0">
                <a:solidFill>
                  <a:schemeClr val="accent6"/>
                </a:solidFill>
              </a:rPr>
              <a:t> </a:t>
            </a:r>
            <a:r>
              <a:rPr lang="en-US" sz="1800" b="1" dirty="0">
                <a:solidFill>
                  <a:schemeClr val="accent6"/>
                </a:solidFill>
              </a:rPr>
              <a:t>Class </a:t>
            </a:r>
            <a:r>
              <a:rPr lang="en-US" sz="1800" b="1" dirty="0" err="1">
                <a:solidFill>
                  <a:schemeClr val="accent6"/>
                </a:solidFill>
              </a:rPr>
              <a:t>Ulvophyceae</a:t>
            </a:r>
            <a:endParaRPr lang="en-US" sz="1800" b="1" dirty="0">
              <a:solidFill>
                <a:schemeClr val="accent6"/>
              </a:solidFill>
            </a:endParaRPr>
          </a:p>
          <a:p>
            <a:pPr marL="0" indent="266700" algn="just">
              <a:spcBef>
                <a:spcPts val="0"/>
              </a:spcBef>
              <a:buNone/>
            </a:pPr>
            <a:r>
              <a:rPr lang="en-US" sz="1800" dirty="0" err="1"/>
              <a:t>Ulvophyceae</a:t>
            </a:r>
            <a:r>
              <a:rPr lang="en-US" sz="1800" dirty="0"/>
              <a:t> contains marine organisms that take a variety of shapes that may consist of a few cells, long filaments, thin sheets of cells, or </a:t>
            </a:r>
            <a:r>
              <a:rPr lang="en-US" sz="1800" dirty="0" err="1"/>
              <a:t>coenocytic</a:t>
            </a:r>
            <a:r>
              <a:rPr lang="en-US" sz="1800" dirty="0"/>
              <a:t> cells. Most approach being radially symmetrical. They have an alternation of generations and unlike in the other classes, meiosis occurs in the spores rather than the zygotes. When present, there can be two or more apical flagella. During mitosis, the nuclear envelope and the mitotic spindle persist, as they do in the </a:t>
            </a:r>
            <a:r>
              <a:rPr lang="en-US" sz="1800" dirty="0" err="1"/>
              <a:t>Charophyceae</a:t>
            </a:r>
            <a:r>
              <a:rPr lang="en-US" sz="1800" dirty="0"/>
              <a:t>.</a:t>
            </a:r>
          </a:p>
          <a:p>
            <a:pPr marL="0" indent="266700" algn="just">
              <a:spcBef>
                <a:spcPts val="0"/>
              </a:spcBef>
              <a:buNone/>
            </a:pPr>
            <a:r>
              <a:rPr lang="en-US" sz="1800" b="1" dirty="0">
                <a:solidFill>
                  <a:schemeClr val="accent6"/>
                </a:solidFill>
              </a:rPr>
              <a:t>7- Class </a:t>
            </a:r>
            <a:r>
              <a:rPr lang="en-US" sz="1800" b="1" dirty="0" err="1">
                <a:solidFill>
                  <a:schemeClr val="accent6"/>
                </a:solidFill>
              </a:rPr>
              <a:t>Charophyceae</a:t>
            </a:r>
            <a:endParaRPr lang="en-US" sz="1800" b="1" dirty="0">
              <a:solidFill>
                <a:schemeClr val="accent6"/>
              </a:solidFill>
            </a:endParaRPr>
          </a:p>
          <a:p>
            <a:pPr marL="0" indent="266700" algn="just">
              <a:spcBef>
                <a:spcPts val="0"/>
              </a:spcBef>
              <a:buNone/>
            </a:pPr>
            <a:r>
              <a:rPr lang="en-US" sz="1800" dirty="0" err="1"/>
              <a:t>Charophyceae</a:t>
            </a:r>
            <a:r>
              <a:rPr lang="en-US" sz="1800" dirty="0"/>
              <a:t> are of great fossil age; the </a:t>
            </a:r>
            <a:r>
              <a:rPr lang="en-US" sz="1800" dirty="0" err="1"/>
              <a:t>stoneworts</a:t>
            </a:r>
            <a:r>
              <a:rPr lang="en-US" sz="1800" dirty="0"/>
              <a:t> date as far back as the late Silurian period. Cells of this class are </a:t>
            </a:r>
            <a:r>
              <a:rPr lang="en-US" sz="1800" dirty="0" err="1"/>
              <a:t>asymetrical</a:t>
            </a:r>
            <a:r>
              <a:rPr lang="en-US" sz="1800" dirty="0"/>
              <a:t>. Those that are motile have two flagella, at right angles near the apex of the cell. Sexual reproduction in this class, as in </a:t>
            </a:r>
            <a:r>
              <a:rPr lang="en-US" sz="1800" dirty="0" err="1"/>
              <a:t>Chlorophyceae</a:t>
            </a:r>
            <a:r>
              <a:rPr lang="en-US" sz="1800" dirty="0"/>
              <a:t>, is characterized by the formation of a </a:t>
            </a:r>
            <a:r>
              <a:rPr lang="en-US" sz="1800" dirty="0" err="1"/>
              <a:t>zygospore</a:t>
            </a:r>
            <a:r>
              <a:rPr lang="en-US" sz="1800" dirty="0"/>
              <a:t> and zygotic meiosis. Unlike in the other two common classes of green algae, but as with plants, the nuclear envelope disintegrates when mitosis begins. During cell division the mitotic spindle is present; in some a </a:t>
            </a:r>
            <a:r>
              <a:rPr lang="en-US" sz="1800" dirty="0" err="1"/>
              <a:t>phragmoplast</a:t>
            </a:r>
            <a:r>
              <a:rPr lang="en-US" sz="1800" dirty="0"/>
              <a:t> similar to those seen in plants aids in the formation of a cell plate. Plants are thought to have evolved from early species of </a:t>
            </a:r>
            <a:r>
              <a:rPr lang="en-US" sz="1800" dirty="0" err="1"/>
              <a:t>Charophyceae</a:t>
            </a:r>
            <a:r>
              <a:rPr lang="en-US" sz="1800" dirty="0"/>
              <a:t>.</a:t>
            </a:r>
            <a:endParaRPr lang="ru-RU" sz="1800" dirty="0"/>
          </a:p>
        </p:txBody>
      </p:sp>
    </p:spTree>
    <p:extLst>
      <p:ext uri="{BB962C8B-B14F-4D97-AF65-F5344CB8AC3E}">
        <p14:creationId xmlns:p14="http://schemas.microsoft.com/office/powerpoint/2010/main" val="3453638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4406" y="1028878"/>
            <a:ext cx="7886700" cy="3263504"/>
          </a:xfrm>
        </p:spPr>
        <p:txBody>
          <a:bodyPr>
            <a:normAutofit fontScale="85000" lnSpcReduction="20000"/>
          </a:bodyPr>
          <a:lstStyle/>
          <a:p>
            <a:pPr marL="0" indent="266700" algn="just">
              <a:spcBef>
                <a:spcPts val="0"/>
              </a:spcBef>
              <a:buNone/>
            </a:pPr>
            <a:r>
              <a:rPr lang="en-US" dirty="0"/>
              <a:t>The class includes </a:t>
            </a:r>
            <a:r>
              <a:rPr lang="en-US" i="1" dirty="0">
                <a:solidFill>
                  <a:schemeClr val="accent2"/>
                </a:solidFill>
              </a:rPr>
              <a:t>Spirogyra</a:t>
            </a:r>
            <a:r>
              <a:rPr lang="en-US" dirty="0"/>
              <a:t>, familiar filamentous algae that float on ponds and lakes in slimy masses. The desmids are single cells noted for their extraordinary symmetry and geometrical beauty. They are found only in fresh (usually still) water and often take an important place in the food chains of small nutrient-poor ponds and peat bogs. The </a:t>
            </a:r>
            <a:r>
              <a:rPr lang="en-US" dirty="0" err="1"/>
              <a:t>stoneworts</a:t>
            </a:r>
            <a:r>
              <a:rPr lang="en-US" dirty="0"/>
              <a:t> consist of a complex branched </a:t>
            </a:r>
            <a:r>
              <a:rPr lang="en-US" dirty="0" err="1"/>
              <a:t>thallus</a:t>
            </a:r>
            <a:r>
              <a:rPr lang="en-US" dirty="0"/>
              <a:t> with an erect </a:t>
            </a:r>
            <a:r>
              <a:rPr lang="en-US" dirty="0" err="1"/>
              <a:t>stemlike</a:t>
            </a:r>
            <a:r>
              <a:rPr lang="en-US" dirty="0"/>
              <a:t> structure and many whorls of short branches.</a:t>
            </a:r>
            <a:endParaRPr lang="ru-RU" dirty="0"/>
          </a:p>
        </p:txBody>
      </p:sp>
    </p:spTree>
    <p:extLst>
      <p:ext uri="{BB962C8B-B14F-4D97-AF65-F5344CB8AC3E}">
        <p14:creationId xmlns:p14="http://schemas.microsoft.com/office/powerpoint/2010/main" val="557667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028736"/>
            <a:ext cx="7886700" cy="442664"/>
          </a:xfrm>
        </p:spPr>
        <p:txBody>
          <a:bodyPr>
            <a:normAutofit fontScale="90000"/>
          </a:bodyPr>
          <a:lstStyle/>
          <a:p>
            <a:pPr algn="ctr"/>
            <a:br>
              <a:rPr lang="en-US" sz="2400" b="1" dirty="0"/>
            </a:br>
            <a:r>
              <a:rPr lang="en-US" sz="1800" b="1" dirty="0">
                <a:solidFill>
                  <a:schemeClr val="accent2"/>
                </a:solidFill>
              </a:rPr>
              <a:t> </a:t>
            </a:r>
            <a:r>
              <a:rPr lang="en-US" sz="2025" b="1" dirty="0" err="1">
                <a:solidFill>
                  <a:schemeClr val="accent2"/>
                </a:solidFill>
              </a:rPr>
              <a:t>Phaeophyceae</a:t>
            </a:r>
            <a:r>
              <a:rPr lang="en-US" sz="2025" b="1" dirty="0">
                <a:solidFill>
                  <a:schemeClr val="accent2"/>
                </a:solidFill>
              </a:rPr>
              <a:t> </a:t>
            </a:r>
            <a:r>
              <a:rPr lang="en-US" sz="2025" b="1" dirty="0"/>
              <a:t>- </a:t>
            </a:r>
            <a:r>
              <a:rPr lang="en-US" sz="2025" b="1" dirty="0">
                <a:solidFill>
                  <a:schemeClr val="accent2"/>
                </a:solidFill>
              </a:rPr>
              <a:t>Brown Algae </a:t>
            </a:r>
            <a:br>
              <a:rPr lang="en-US" sz="2025" b="1" dirty="0">
                <a:solidFill>
                  <a:schemeClr val="accent2"/>
                </a:solidFill>
              </a:rPr>
            </a:br>
            <a:endParaRPr lang="ru-RU" sz="2025" b="1" dirty="0">
              <a:solidFill>
                <a:schemeClr val="accent2"/>
              </a:solidFill>
            </a:endParaRPr>
          </a:p>
        </p:txBody>
      </p:sp>
      <p:sp>
        <p:nvSpPr>
          <p:cNvPr id="3" name="Содержимое 2"/>
          <p:cNvSpPr>
            <a:spLocks noGrp="1"/>
          </p:cNvSpPr>
          <p:nvPr>
            <p:ph idx="1"/>
          </p:nvPr>
        </p:nvSpPr>
        <p:spPr>
          <a:xfrm>
            <a:off x="388962" y="1622555"/>
            <a:ext cx="8475259" cy="1156364"/>
          </a:xfrm>
        </p:spPr>
        <p:txBody>
          <a:bodyPr>
            <a:normAutofit lnSpcReduction="10000"/>
          </a:bodyPr>
          <a:lstStyle/>
          <a:p>
            <a:pPr marL="0" indent="271463" algn="just">
              <a:lnSpc>
                <a:spcPct val="120000"/>
              </a:lnSpc>
              <a:spcBef>
                <a:spcPts val="0"/>
              </a:spcBef>
              <a:buNone/>
            </a:pPr>
            <a:r>
              <a:rPr lang="en-US" sz="1500" dirty="0"/>
              <a:t>The </a:t>
            </a:r>
            <a:r>
              <a:rPr lang="en-US" sz="1500" b="1" dirty="0" err="1">
                <a:solidFill>
                  <a:schemeClr val="accent2"/>
                </a:solidFill>
              </a:rPr>
              <a:t>Phaeophyta</a:t>
            </a:r>
            <a:r>
              <a:rPr lang="en-US" sz="1500" b="1" dirty="0">
                <a:solidFill>
                  <a:schemeClr val="accent2"/>
                </a:solidFill>
              </a:rPr>
              <a:t> or brown algae </a:t>
            </a:r>
            <a:r>
              <a:rPr lang="en-US" sz="1500" dirty="0"/>
              <a:t>are mostly marine algae. </a:t>
            </a:r>
            <a:r>
              <a:rPr lang="en-US" sz="1500" dirty="0" err="1"/>
              <a:t>Phaeophyta</a:t>
            </a:r>
            <a:r>
              <a:rPr lang="en-US" sz="1500" dirty="0"/>
              <a:t> are characterized by the pigment </a:t>
            </a:r>
            <a:r>
              <a:rPr lang="en-US" sz="1500" dirty="0" err="1"/>
              <a:t>fucoxanthin</a:t>
            </a:r>
            <a:r>
              <a:rPr lang="en-US" sz="1500" dirty="0"/>
              <a:t> that gives them the brown </a:t>
            </a:r>
            <a:r>
              <a:rPr lang="en-US" sz="1500" dirty="0" err="1"/>
              <a:t>colour</a:t>
            </a:r>
            <a:r>
              <a:rPr lang="en-US" sz="1500" dirty="0"/>
              <a:t>. The cell wall in </a:t>
            </a:r>
            <a:r>
              <a:rPr lang="en-US" sz="1500" dirty="0" err="1"/>
              <a:t>Phaeophyta</a:t>
            </a:r>
            <a:r>
              <a:rPr lang="en-US" sz="1500" dirty="0"/>
              <a:t> is two layered; inner layer consists of cellulose and outer layer mainly of </a:t>
            </a:r>
            <a:r>
              <a:rPr lang="en-US" sz="1500" dirty="0" err="1"/>
              <a:t>algin</a:t>
            </a:r>
            <a:r>
              <a:rPr lang="en-US" sz="1500" dirty="0"/>
              <a:t> and </a:t>
            </a:r>
            <a:r>
              <a:rPr lang="en-US" sz="1500" dirty="0" err="1"/>
              <a:t>fucoidan</a:t>
            </a:r>
            <a:r>
              <a:rPr lang="en-US" sz="1500" dirty="0"/>
              <a:t>. The brown seaweeds serve as important source of the industrial hydrocolloid alginate as well as food in countries like Japan, Korea and China.</a:t>
            </a:r>
            <a:endParaRPr lang="ru-RU" sz="1500" dirty="0"/>
          </a:p>
        </p:txBody>
      </p:sp>
      <p:sp>
        <p:nvSpPr>
          <p:cNvPr id="5" name="Прямоугольник 4"/>
          <p:cNvSpPr/>
          <p:nvPr/>
        </p:nvSpPr>
        <p:spPr>
          <a:xfrm>
            <a:off x="400050" y="2678907"/>
            <a:ext cx="8522494" cy="2169825"/>
          </a:xfrm>
          <a:prstGeom prst="rect">
            <a:avLst/>
          </a:prstGeom>
        </p:spPr>
        <p:txBody>
          <a:bodyPr wrap="square">
            <a:spAutoFit/>
          </a:bodyPr>
          <a:lstStyle/>
          <a:p>
            <a:pPr indent="271463"/>
            <a:r>
              <a:rPr lang="en-US" sz="1500" b="1" dirty="0">
                <a:solidFill>
                  <a:schemeClr val="accent2"/>
                </a:solidFill>
              </a:rPr>
              <a:t>General characteristics</a:t>
            </a:r>
          </a:p>
          <a:p>
            <a:r>
              <a:rPr lang="en-US" sz="1500" dirty="0"/>
              <a:t>(a) Occurrence: Mostly marine.</a:t>
            </a:r>
          </a:p>
          <a:p>
            <a:r>
              <a:rPr lang="en-US" sz="1500" dirty="0"/>
              <a:t>(b) Pigments: </a:t>
            </a:r>
            <a:r>
              <a:rPr lang="en-US" sz="1500" dirty="0" err="1"/>
              <a:t>Fucoxanthin</a:t>
            </a:r>
            <a:r>
              <a:rPr lang="en-US" sz="1500" dirty="0"/>
              <a:t> is dominant, Chlorophyll a, c and carotene.</a:t>
            </a:r>
          </a:p>
          <a:p>
            <a:r>
              <a:rPr lang="en-US" sz="1500" dirty="0"/>
              <a:t>(c) </a:t>
            </a:r>
            <a:r>
              <a:rPr lang="en-US" sz="1500" dirty="0" err="1"/>
              <a:t>Pyrenoids</a:t>
            </a:r>
            <a:r>
              <a:rPr lang="en-US" sz="1500" dirty="0"/>
              <a:t>: Stalked </a:t>
            </a:r>
            <a:r>
              <a:rPr lang="en-US" sz="1500" dirty="0" err="1"/>
              <a:t>pyrenoids</a:t>
            </a:r>
            <a:r>
              <a:rPr lang="en-US" sz="1500" dirty="0"/>
              <a:t> present outside the chloroplast envelope..</a:t>
            </a:r>
          </a:p>
          <a:p>
            <a:r>
              <a:rPr lang="en-US" sz="1500" dirty="0"/>
              <a:t>(d) Reserve food material: </a:t>
            </a:r>
            <a:r>
              <a:rPr lang="en-US" sz="1500" dirty="0" err="1"/>
              <a:t>Laminarin</a:t>
            </a:r>
            <a:r>
              <a:rPr lang="en-US" sz="1500" dirty="0"/>
              <a:t>, </a:t>
            </a:r>
            <a:r>
              <a:rPr lang="en-US" sz="1500" dirty="0" err="1"/>
              <a:t>mannitol</a:t>
            </a:r>
            <a:r>
              <a:rPr lang="en-US" sz="1500" dirty="0"/>
              <a:t> and fats.</a:t>
            </a:r>
          </a:p>
          <a:p>
            <a:r>
              <a:rPr lang="en-US" sz="1500" dirty="0"/>
              <a:t>(e) Cell wall: Cellulose, </a:t>
            </a:r>
            <a:r>
              <a:rPr lang="en-US" sz="1500" dirty="0" err="1"/>
              <a:t>alginic</a:t>
            </a:r>
            <a:r>
              <a:rPr lang="en-US" sz="1500" dirty="0"/>
              <a:t> acid and </a:t>
            </a:r>
            <a:r>
              <a:rPr lang="en-US" sz="1500" dirty="0" err="1"/>
              <a:t>fucinic</a:t>
            </a:r>
            <a:r>
              <a:rPr lang="en-US" sz="1500" dirty="0"/>
              <a:t> acid.</a:t>
            </a:r>
          </a:p>
          <a:p>
            <a:r>
              <a:rPr lang="en-US" sz="1500" dirty="0"/>
              <a:t>(f) Structure: Microscopic to branched, filamentous macroscopic </a:t>
            </a:r>
            <a:r>
              <a:rPr lang="en-US" sz="1500" dirty="0" err="1"/>
              <a:t>parenchymatous</a:t>
            </a:r>
            <a:r>
              <a:rPr lang="en-US" sz="1500" dirty="0"/>
              <a:t> plants.</a:t>
            </a:r>
          </a:p>
          <a:p>
            <a:r>
              <a:rPr lang="en-US" sz="1500" dirty="0"/>
              <a:t>(g) Flagella: Zoospores flagellated, flagella unequal, one is tinsel type.</a:t>
            </a:r>
          </a:p>
          <a:p>
            <a:r>
              <a:rPr lang="en-US" sz="1500" dirty="0"/>
              <a:t>(h) Reproduction: Sexual reproduction (</a:t>
            </a:r>
            <a:r>
              <a:rPr lang="en-US" sz="1500" dirty="0" err="1"/>
              <a:t>isogamous</a:t>
            </a:r>
            <a:r>
              <a:rPr lang="en-US" sz="1500" dirty="0"/>
              <a:t>, </a:t>
            </a:r>
            <a:r>
              <a:rPr lang="en-US" sz="1500" dirty="0" err="1"/>
              <a:t>anisogamous</a:t>
            </a:r>
            <a:r>
              <a:rPr lang="en-US" sz="1500" dirty="0"/>
              <a:t> and </a:t>
            </a:r>
            <a:r>
              <a:rPr lang="en-US" sz="1500" dirty="0" err="1"/>
              <a:t>oogamous</a:t>
            </a:r>
            <a:r>
              <a:rPr lang="en-US" sz="1500" dirty="0"/>
              <a:t>).</a:t>
            </a:r>
            <a:endParaRPr lang="ru-RU" sz="15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0037" y="985838"/>
            <a:ext cx="8472488" cy="2407444"/>
          </a:xfrm>
        </p:spPr>
        <p:txBody>
          <a:bodyPr>
            <a:normAutofit/>
          </a:bodyPr>
          <a:lstStyle/>
          <a:p>
            <a:pPr marL="0" indent="271463" algn="just">
              <a:spcBef>
                <a:spcPts val="0"/>
              </a:spcBef>
              <a:buNone/>
            </a:pPr>
            <a:r>
              <a:rPr lang="en-US" sz="1500" b="1" dirty="0">
                <a:solidFill>
                  <a:schemeClr val="accent2"/>
                </a:solidFill>
              </a:rPr>
              <a:t>Structure</a:t>
            </a:r>
          </a:p>
          <a:p>
            <a:pPr marL="0" indent="271463" algn="just">
              <a:spcBef>
                <a:spcPts val="0"/>
              </a:spcBef>
              <a:buNone/>
            </a:pPr>
            <a:r>
              <a:rPr lang="en-US" sz="1500" dirty="0"/>
              <a:t>Most of brown algae are lithophytes , which require stable hard substrata for attachment, and a number of the </a:t>
            </a:r>
            <a:r>
              <a:rPr lang="en-US" sz="1500" dirty="0" err="1"/>
              <a:t>fi</a:t>
            </a:r>
            <a:r>
              <a:rPr lang="en-US" sz="1500" dirty="0"/>
              <a:t> </a:t>
            </a:r>
            <a:r>
              <a:rPr lang="en-US" sz="1500" dirty="0" err="1"/>
              <a:t>lamentous</a:t>
            </a:r>
            <a:r>
              <a:rPr lang="en-US" sz="1500" dirty="0"/>
              <a:t>, smaller species are epiphytes. Unicellular, </a:t>
            </a:r>
            <a:r>
              <a:rPr lang="en-US" sz="1500" dirty="0" err="1"/>
              <a:t>colonolial</a:t>
            </a:r>
            <a:r>
              <a:rPr lang="en-US" sz="1500" dirty="0"/>
              <a:t> and </a:t>
            </a:r>
            <a:r>
              <a:rPr lang="en-US" sz="1500" dirty="0" err="1"/>
              <a:t>unbranched</a:t>
            </a:r>
            <a:r>
              <a:rPr lang="en-US" sz="1500" dirty="0"/>
              <a:t> </a:t>
            </a:r>
            <a:r>
              <a:rPr lang="en-US" sz="1500" dirty="0" err="1"/>
              <a:t>fi</a:t>
            </a:r>
            <a:r>
              <a:rPr lang="en-US" sz="1500" dirty="0"/>
              <a:t> laments are absent </a:t>
            </a:r>
            <a:r>
              <a:rPr lang="en-US" sz="1500" dirty="0" err="1"/>
              <a:t>inpheophyceae</a:t>
            </a:r>
            <a:r>
              <a:rPr lang="en-US" sz="1500" dirty="0"/>
              <a:t>. The freshwater </a:t>
            </a:r>
            <a:r>
              <a:rPr lang="en-US" sz="1500" dirty="0" err="1"/>
              <a:t>phaeophyta</a:t>
            </a:r>
            <a:r>
              <a:rPr lang="en-US" sz="1500" dirty="0"/>
              <a:t> species are simply filamentous and smaller in size unlike their marine counterparts which have complex gigantic and bulky </a:t>
            </a:r>
            <a:r>
              <a:rPr lang="en-US" sz="1500" dirty="0" err="1"/>
              <a:t>thalli</a:t>
            </a:r>
            <a:r>
              <a:rPr lang="en-US" sz="1500" dirty="0"/>
              <a:t> Their size ranging from small </a:t>
            </a:r>
            <a:r>
              <a:rPr lang="en-US" sz="1500" dirty="0" err="1"/>
              <a:t>fi</a:t>
            </a:r>
            <a:r>
              <a:rPr lang="en-US" sz="1500" dirty="0"/>
              <a:t> </a:t>
            </a:r>
            <a:r>
              <a:rPr lang="en-US" sz="1500" dirty="0" err="1"/>
              <a:t>lamentous</a:t>
            </a:r>
            <a:r>
              <a:rPr lang="en-US" sz="1500" dirty="0"/>
              <a:t> forms like </a:t>
            </a:r>
            <a:r>
              <a:rPr lang="en-US" sz="1500" dirty="0" err="1"/>
              <a:t>Ectocarpus</a:t>
            </a:r>
            <a:r>
              <a:rPr lang="en-US" sz="1500" dirty="0"/>
              <a:t> and </a:t>
            </a:r>
            <a:r>
              <a:rPr lang="en-US" sz="1500" dirty="0" err="1"/>
              <a:t>Hinskia</a:t>
            </a:r>
            <a:r>
              <a:rPr lang="en-US" sz="1500" dirty="0"/>
              <a:t> , which are few </a:t>
            </a:r>
            <a:r>
              <a:rPr lang="en-US" sz="1500" dirty="0" err="1"/>
              <a:t>millimetres</a:t>
            </a:r>
            <a:r>
              <a:rPr lang="en-US" sz="1500" dirty="0"/>
              <a:t> to massive intertidal weeds such as </a:t>
            </a:r>
            <a:r>
              <a:rPr lang="en-US" sz="1500" dirty="0" err="1"/>
              <a:t>Ascophyllum</a:t>
            </a:r>
            <a:r>
              <a:rPr lang="en-US" sz="1500" dirty="0"/>
              <a:t> and </a:t>
            </a:r>
            <a:r>
              <a:rPr lang="en-US" sz="1500" dirty="0" err="1"/>
              <a:t>Fucus</a:t>
            </a:r>
            <a:r>
              <a:rPr lang="en-US" sz="1500" dirty="0"/>
              <a:t> , to </a:t>
            </a:r>
            <a:r>
              <a:rPr lang="en-US" sz="1500" dirty="0" err="1"/>
              <a:t>subtidal</a:t>
            </a:r>
            <a:r>
              <a:rPr lang="en-US" sz="1500" dirty="0"/>
              <a:t> large kelps and the largest seaweed known </a:t>
            </a:r>
            <a:r>
              <a:rPr lang="en-US" sz="1500" dirty="0" err="1"/>
              <a:t>Macrocystis</a:t>
            </a:r>
            <a:r>
              <a:rPr lang="en-US" sz="1500" dirty="0"/>
              <a:t> </a:t>
            </a:r>
            <a:r>
              <a:rPr lang="en-US" sz="1500" dirty="0" err="1"/>
              <a:t>pyrifera</a:t>
            </a:r>
            <a:r>
              <a:rPr lang="en-US" sz="1500" dirty="0"/>
              <a:t>, They have higher morphological and anatomical differentiation compared to the other algae The size range vary greatly, from </a:t>
            </a:r>
            <a:r>
              <a:rPr lang="en-US" sz="1500" dirty="0" err="1"/>
              <a:t>crustose</a:t>
            </a:r>
            <a:r>
              <a:rPr lang="en-US" sz="1500" dirty="0"/>
              <a:t> form which may be 1–2 mm, macroscopic </a:t>
            </a:r>
            <a:r>
              <a:rPr lang="en-US" sz="1500" dirty="0" err="1"/>
              <a:t>fi</a:t>
            </a:r>
            <a:r>
              <a:rPr lang="en-US" sz="1500" dirty="0"/>
              <a:t> </a:t>
            </a:r>
            <a:r>
              <a:rPr lang="en-US" sz="1500" dirty="0" err="1"/>
              <a:t>lmentous</a:t>
            </a:r>
            <a:r>
              <a:rPr lang="en-US" sz="1500" dirty="0"/>
              <a:t> tufts 2–10 mm, </a:t>
            </a:r>
            <a:r>
              <a:rPr lang="en-US" sz="1500" dirty="0" err="1"/>
              <a:t>subtidal</a:t>
            </a:r>
            <a:r>
              <a:rPr lang="en-US" sz="1500" dirty="0"/>
              <a:t> kelp forests that might be as tall as 20–60 m.</a:t>
            </a:r>
            <a:endParaRPr lang="ru-RU" sz="1500" dirty="0"/>
          </a:p>
        </p:txBody>
      </p:sp>
      <p:pic>
        <p:nvPicPr>
          <p:cNvPr id="1026" name="Picture 2" descr="C:\Users\ADM\Documents\Karime\2018\Lectures\Biodiversity of plants\Lecture\Macrocystis_MG35110.jpg"/>
          <p:cNvPicPr>
            <a:picLocks noChangeAspect="1" noChangeArrowheads="1"/>
          </p:cNvPicPr>
          <p:nvPr/>
        </p:nvPicPr>
        <p:blipFill>
          <a:blip r:embed="rId2" cstate="print"/>
          <a:srcRect/>
          <a:stretch>
            <a:fillRect/>
          </a:stretch>
        </p:blipFill>
        <p:spPr bwMode="auto">
          <a:xfrm>
            <a:off x="435770" y="3328481"/>
            <a:ext cx="1702430" cy="2565000"/>
          </a:xfrm>
          <a:prstGeom prst="rect">
            <a:avLst/>
          </a:prstGeom>
          <a:noFill/>
        </p:spPr>
      </p:pic>
      <p:pic>
        <p:nvPicPr>
          <p:cNvPr id="1027" name="Picture 3" descr="C:\Users\ADM\Documents\Karime\2018\Lectures\Biodiversity of plants\Lecture\220px-Kelp-forest-Monterey.jpg"/>
          <p:cNvPicPr>
            <a:picLocks noChangeAspect="1" noChangeArrowheads="1"/>
          </p:cNvPicPr>
          <p:nvPr/>
        </p:nvPicPr>
        <p:blipFill>
          <a:blip r:embed="rId3" cstate="print"/>
          <a:srcRect/>
          <a:stretch>
            <a:fillRect/>
          </a:stretch>
        </p:blipFill>
        <p:spPr bwMode="auto">
          <a:xfrm>
            <a:off x="4260057" y="3343275"/>
            <a:ext cx="1621682" cy="2565000"/>
          </a:xfrm>
          <a:prstGeom prst="rect">
            <a:avLst/>
          </a:prstGeom>
          <a:noFill/>
        </p:spPr>
      </p:pic>
      <p:pic>
        <p:nvPicPr>
          <p:cNvPr id="1030" name="Picture 6" descr="C:\Users\ADM\Documents\Karime\2018\Lectures\Biodiversity of plants\Lecture\DSC_3265.jpg"/>
          <p:cNvPicPr>
            <a:picLocks noChangeAspect="1" noChangeArrowheads="1"/>
          </p:cNvPicPr>
          <p:nvPr/>
        </p:nvPicPr>
        <p:blipFill>
          <a:blip r:embed="rId4" cstate="print"/>
          <a:srcRect/>
          <a:stretch>
            <a:fillRect/>
          </a:stretch>
        </p:blipFill>
        <p:spPr bwMode="auto">
          <a:xfrm>
            <a:off x="2386037" y="3329325"/>
            <a:ext cx="1701771" cy="2565000"/>
          </a:xfrm>
          <a:prstGeom prst="rect">
            <a:avLst/>
          </a:prstGeom>
          <a:noFill/>
        </p:spPr>
      </p:pic>
      <p:sp>
        <p:nvSpPr>
          <p:cNvPr id="9" name="Прямоугольник 8"/>
          <p:cNvSpPr/>
          <p:nvPr/>
        </p:nvSpPr>
        <p:spPr>
          <a:xfrm>
            <a:off x="5966283" y="3912007"/>
            <a:ext cx="3032561" cy="300082"/>
          </a:xfrm>
          <a:prstGeom prst="rect">
            <a:avLst/>
          </a:prstGeom>
        </p:spPr>
        <p:txBody>
          <a:bodyPr wrap="none">
            <a:spAutoFit/>
          </a:bodyPr>
          <a:lstStyle/>
          <a:p>
            <a:r>
              <a:rPr lang="en-US" sz="1350" dirty="0"/>
              <a:t>Fig. General Morphology of Brown Algae</a:t>
            </a:r>
            <a:endParaRPr lang="ru-RU" sz="13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4350" y="990600"/>
            <a:ext cx="8236744" cy="1952625"/>
          </a:xfrm>
        </p:spPr>
        <p:txBody>
          <a:bodyPr>
            <a:normAutofit/>
          </a:bodyPr>
          <a:lstStyle/>
          <a:p>
            <a:pPr marL="0" indent="271463" algn="just">
              <a:spcBef>
                <a:spcPts val="0"/>
              </a:spcBef>
              <a:buNone/>
            </a:pPr>
            <a:r>
              <a:rPr lang="en-US" sz="1350" dirty="0"/>
              <a:t>The cell walls of brown algae are generally gelatinous and consist of two layers. Cellulose makes up the skeleton backbone but is present in small </a:t>
            </a:r>
            <a:r>
              <a:rPr lang="en-US" sz="1350" dirty="0" err="1"/>
              <a:t>quantiites</a:t>
            </a:r>
            <a:r>
              <a:rPr lang="en-US" sz="1350" dirty="0"/>
              <a:t> i.e. 1–8 % of dry weight. The chloroplasts of brown algae are usually discoid and surrounded by an envelope. The outer membranes of the chloroplast endoplasmic reticulum are continuous or discontinuous depending on the species. </a:t>
            </a:r>
            <a:r>
              <a:rPr lang="en-US" sz="1350" dirty="0" err="1"/>
              <a:t>Microfibrils</a:t>
            </a:r>
            <a:r>
              <a:rPr lang="en-US" sz="1350" dirty="0"/>
              <a:t> of DNA occurring in the plastid may be linear or circular attached to the </a:t>
            </a:r>
            <a:r>
              <a:rPr lang="en-US" sz="1350" dirty="0" err="1"/>
              <a:t>thylakoid</a:t>
            </a:r>
            <a:r>
              <a:rPr lang="en-US" sz="1350" dirty="0"/>
              <a:t> membranes. The pigments are located in plastids lacking </a:t>
            </a:r>
            <a:r>
              <a:rPr lang="en-US" sz="1350" dirty="0" err="1"/>
              <a:t>pyrenoid</a:t>
            </a:r>
            <a:r>
              <a:rPr lang="en-US" sz="1350" dirty="0"/>
              <a:t>; their presence may also vary according to algal stage.</a:t>
            </a:r>
          </a:p>
          <a:p>
            <a:pPr marL="0" indent="271463">
              <a:spcBef>
                <a:spcPts val="0"/>
              </a:spcBef>
              <a:buNone/>
            </a:pPr>
            <a:r>
              <a:rPr lang="en-US" sz="1350" dirty="0"/>
              <a:t>Presence of </a:t>
            </a:r>
            <a:r>
              <a:rPr lang="en-US" sz="1350" b="1" dirty="0" err="1">
                <a:solidFill>
                  <a:schemeClr val="accent2"/>
                </a:solidFill>
              </a:rPr>
              <a:t>Physodes</a:t>
            </a:r>
            <a:r>
              <a:rPr lang="en-US" sz="1350" b="1" dirty="0">
                <a:solidFill>
                  <a:schemeClr val="accent2"/>
                </a:solidFill>
              </a:rPr>
              <a:t> (</a:t>
            </a:r>
            <a:r>
              <a:rPr lang="en-US" sz="1350" b="1" dirty="0" err="1">
                <a:solidFill>
                  <a:schemeClr val="accent2"/>
                </a:solidFill>
              </a:rPr>
              <a:t>fucosan</a:t>
            </a:r>
            <a:r>
              <a:rPr lang="en-US" sz="1350" b="1" dirty="0">
                <a:solidFill>
                  <a:schemeClr val="accent2"/>
                </a:solidFill>
              </a:rPr>
              <a:t> granules</a:t>
            </a:r>
            <a:r>
              <a:rPr lang="en-US" sz="1350" dirty="0"/>
              <a:t>) is one of the characteristic features of brown algae. In the </a:t>
            </a:r>
            <a:r>
              <a:rPr lang="en-US" sz="1350" dirty="0" err="1"/>
              <a:t>meristmatic</a:t>
            </a:r>
            <a:r>
              <a:rPr lang="en-US" sz="1350" dirty="0"/>
              <a:t>, photosynthetic and reproductive cells, cytoplasm a large number of </a:t>
            </a:r>
            <a:r>
              <a:rPr lang="en-US" sz="1350" dirty="0" err="1"/>
              <a:t>colourless</a:t>
            </a:r>
            <a:r>
              <a:rPr lang="en-US" sz="1350" dirty="0"/>
              <a:t> vesicles with highly refractive acidic fl </a:t>
            </a:r>
            <a:r>
              <a:rPr lang="en-US" sz="1350" dirty="0" err="1"/>
              <a:t>uid</a:t>
            </a:r>
            <a:r>
              <a:rPr lang="en-US" sz="1350" dirty="0"/>
              <a:t> staining red with vanillin and hydrochloric acid are present.</a:t>
            </a:r>
            <a:endParaRPr lang="ru-RU" sz="1350" dirty="0"/>
          </a:p>
        </p:txBody>
      </p:sp>
      <p:sp>
        <p:nvSpPr>
          <p:cNvPr id="4" name="Прямоугольник 3"/>
          <p:cNvSpPr/>
          <p:nvPr/>
        </p:nvSpPr>
        <p:spPr>
          <a:xfrm>
            <a:off x="550069" y="2923848"/>
            <a:ext cx="8422481" cy="2608406"/>
          </a:xfrm>
          <a:prstGeom prst="rect">
            <a:avLst/>
          </a:prstGeom>
        </p:spPr>
        <p:txBody>
          <a:bodyPr wrap="square">
            <a:spAutoFit/>
          </a:bodyPr>
          <a:lstStyle/>
          <a:p>
            <a:pPr indent="271463"/>
            <a:r>
              <a:rPr lang="en-US" sz="1500" b="1" dirty="0">
                <a:solidFill>
                  <a:schemeClr val="accent2"/>
                </a:solidFill>
              </a:rPr>
              <a:t>Reproduction</a:t>
            </a:r>
          </a:p>
          <a:p>
            <a:r>
              <a:rPr lang="en-US" sz="1350" dirty="0"/>
              <a:t>Brown alga reproduces by </a:t>
            </a:r>
            <a:r>
              <a:rPr lang="en-US" sz="1350" b="1" dirty="0">
                <a:solidFill>
                  <a:schemeClr val="accent2"/>
                </a:solidFill>
              </a:rPr>
              <a:t>vegetative, asexual and sexual methods </a:t>
            </a:r>
            <a:r>
              <a:rPr lang="en-US" sz="1350" dirty="0"/>
              <a:t>of reproduction:</a:t>
            </a:r>
          </a:p>
          <a:p>
            <a:pPr indent="271463"/>
            <a:r>
              <a:rPr lang="en-US" sz="1350" dirty="0">
                <a:solidFill>
                  <a:schemeClr val="accent2"/>
                </a:solidFill>
              </a:rPr>
              <a:t>1- </a:t>
            </a:r>
            <a:r>
              <a:rPr lang="en-US" sz="1350" b="1" i="1" dirty="0">
                <a:solidFill>
                  <a:schemeClr val="accent2"/>
                </a:solidFill>
              </a:rPr>
              <a:t>Vegetative Reproduction</a:t>
            </a:r>
          </a:p>
          <a:p>
            <a:pPr algn="just"/>
            <a:r>
              <a:rPr lang="en-US" sz="1350" dirty="0"/>
              <a:t>Several species of brown algae show vegetative reproduction via fragmentation. In members of </a:t>
            </a:r>
            <a:r>
              <a:rPr lang="en-US" sz="1350" dirty="0" err="1"/>
              <a:t>sphaecelariales</a:t>
            </a:r>
            <a:r>
              <a:rPr lang="en-US" sz="1350" dirty="0"/>
              <a:t>  </a:t>
            </a:r>
            <a:r>
              <a:rPr lang="en-US" sz="1350" dirty="0" err="1"/>
              <a:t>propagules</a:t>
            </a:r>
            <a:r>
              <a:rPr lang="en-US" sz="1350" dirty="0"/>
              <a:t> are found</a:t>
            </a:r>
          </a:p>
          <a:p>
            <a:pPr indent="271463" algn="just"/>
            <a:r>
              <a:rPr lang="en-US" sz="1350" b="1" i="1" dirty="0">
                <a:solidFill>
                  <a:schemeClr val="accent2"/>
                </a:solidFill>
              </a:rPr>
              <a:t>2-Asexual Reproduction</a:t>
            </a:r>
          </a:p>
          <a:p>
            <a:pPr algn="just"/>
            <a:r>
              <a:rPr lang="en-US" sz="1350" dirty="0"/>
              <a:t>All brown algae reproduce asexually with exceptions of </a:t>
            </a:r>
            <a:r>
              <a:rPr lang="en-US" sz="1350" dirty="0" err="1"/>
              <a:t>Tilopetridales</a:t>
            </a:r>
            <a:r>
              <a:rPr lang="en-US" sz="1350" dirty="0"/>
              <a:t>, </a:t>
            </a:r>
            <a:r>
              <a:rPr lang="en-US" sz="1350" dirty="0" err="1"/>
              <a:t>Dictyotales</a:t>
            </a:r>
            <a:r>
              <a:rPr lang="en-US" sz="1350" dirty="0"/>
              <a:t> and </a:t>
            </a:r>
            <a:r>
              <a:rPr lang="en-US" sz="1350" dirty="0" err="1"/>
              <a:t>Fucales</a:t>
            </a:r>
            <a:r>
              <a:rPr lang="en-US" sz="1350" dirty="0"/>
              <a:t>. In </a:t>
            </a:r>
            <a:r>
              <a:rPr lang="en-US" sz="1350" dirty="0" err="1"/>
              <a:t>ectocarpales</a:t>
            </a:r>
            <a:r>
              <a:rPr lang="en-US" sz="1350" dirty="0"/>
              <a:t> and </a:t>
            </a:r>
            <a:r>
              <a:rPr lang="en-US" sz="1350" dirty="0" err="1"/>
              <a:t>spherocarpales</a:t>
            </a:r>
            <a:r>
              <a:rPr lang="en-US" sz="1350" dirty="0"/>
              <a:t> asexual reproduction occurs via biflagellate zoospores that develops in to reproductive organs called sporangia which could be </a:t>
            </a:r>
            <a:r>
              <a:rPr lang="en-US" sz="1350" dirty="0" err="1"/>
              <a:t>unilocular</a:t>
            </a:r>
            <a:r>
              <a:rPr lang="en-US" sz="1350" dirty="0"/>
              <a:t> (</a:t>
            </a:r>
            <a:r>
              <a:rPr lang="en-US" sz="1350" dirty="0" err="1"/>
              <a:t>onecelled</a:t>
            </a:r>
            <a:r>
              <a:rPr lang="en-US" sz="1350" dirty="0"/>
              <a:t>) or many cells </a:t>
            </a:r>
            <a:r>
              <a:rPr lang="en-US" sz="1350" dirty="0" err="1"/>
              <a:t>plurilocular</a:t>
            </a:r>
            <a:r>
              <a:rPr lang="en-US" sz="1350" dirty="0"/>
              <a:t> as observed in </a:t>
            </a:r>
            <a:r>
              <a:rPr lang="en-US" sz="1350" dirty="0" err="1"/>
              <a:t>Hinski</a:t>
            </a:r>
            <a:r>
              <a:rPr lang="en-US" sz="1350" dirty="0"/>
              <a:t> </a:t>
            </a:r>
            <a:r>
              <a:rPr lang="en-US" sz="1350" dirty="0" err="1"/>
              <a:t>amitchelliae</a:t>
            </a:r>
            <a:r>
              <a:rPr lang="en-US" sz="1350" dirty="0"/>
              <a:t>. Gametes can also reproduce </a:t>
            </a:r>
            <a:r>
              <a:rPr lang="en-US" sz="1350" dirty="0" err="1"/>
              <a:t>parthenogenetically</a:t>
            </a:r>
            <a:r>
              <a:rPr lang="en-US" sz="1350" dirty="0"/>
              <a:t> to form asexual progenies, for example in </a:t>
            </a:r>
            <a:r>
              <a:rPr lang="en-US" sz="1350" dirty="0" err="1"/>
              <a:t>Ectocarpus</a:t>
            </a:r>
            <a:r>
              <a:rPr lang="en-US" sz="1350" dirty="0"/>
              <a:t> . Asexual reproduction is</a:t>
            </a:r>
          </a:p>
          <a:p>
            <a:r>
              <a:rPr lang="en-US" sz="1350" dirty="0"/>
              <a:t>absent in </a:t>
            </a:r>
            <a:r>
              <a:rPr lang="en-US" sz="1350" dirty="0" err="1"/>
              <a:t>Laminaria</a:t>
            </a:r>
            <a:endParaRPr lang="en-US" sz="1350" dirty="0"/>
          </a:p>
          <a:p>
            <a:pPr indent="271463" algn="just"/>
            <a:endParaRPr lang="ru-RU" sz="135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1" y="1164432"/>
            <a:ext cx="8508206" cy="1993106"/>
          </a:xfrm>
        </p:spPr>
        <p:txBody>
          <a:bodyPr>
            <a:normAutofit/>
          </a:bodyPr>
          <a:lstStyle/>
          <a:p>
            <a:pPr marL="0" indent="271463" algn="just">
              <a:lnSpc>
                <a:spcPct val="110000"/>
              </a:lnSpc>
              <a:spcBef>
                <a:spcPts val="0"/>
              </a:spcBef>
              <a:buNone/>
            </a:pPr>
            <a:r>
              <a:rPr lang="en-US" sz="1350" b="1" i="1" dirty="0">
                <a:solidFill>
                  <a:schemeClr val="accent2"/>
                </a:solidFill>
              </a:rPr>
              <a:t>3-Sexual Reproduction</a:t>
            </a:r>
          </a:p>
          <a:p>
            <a:pPr marL="0" indent="271463" algn="just">
              <a:spcBef>
                <a:spcPts val="0"/>
              </a:spcBef>
              <a:buNone/>
            </a:pPr>
            <a:r>
              <a:rPr lang="en-US" sz="1350" dirty="0"/>
              <a:t>In </a:t>
            </a:r>
            <a:r>
              <a:rPr lang="en-US" sz="1350" dirty="0" err="1"/>
              <a:t>pheophyceae</a:t>
            </a:r>
            <a:r>
              <a:rPr lang="en-US" sz="1350" dirty="0"/>
              <a:t> sexual reproduction takes place by the formation of flagellate gametes that are formed inside </a:t>
            </a:r>
            <a:r>
              <a:rPr lang="en-US" sz="1350" dirty="0" err="1"/>
              <a:t>gametangia</a:t>
            </a:r>
            <a:r>
              <a:rPr lang="en-US" sz="1350" dirty="0"/>
              <a:t>. </a:t>
            </a:r>
            <a:r>
              <a:rPr lang="en-US" sz="1350" dirty="0" err="1"/>
              <a:t>Multicellular</a:t>
            </a:r>
            <a:r>
              <a:rPr lang="en-US" sz="1350" dirty="0"/>
              <a:t> </a:t>
            </a:r>
            <a:r>
              <a:rPr lang="en-US" sz="1350" dirty="0" err="1"/>
              <a:t>gametangia</a:t>
            </a:r>
            <a:r>
              <a:rPr lang="en-US" sz="1350" dirty="0"/>
              <a:t> are formed only in some of the brown algae , The haploid </a:t>
            </a:r>
            <a:r>
              <a:rPr lang="en-US" sz="1350" dirty="0" err="1"/>
              <a:t>thalli</a:t>
            </a:r>
            <a:r>
              <a:rPr lang="en-US" sz="1350" dirty="0"/>
              <a:t> form ranges from </a:t>
            </a:r>
            <a:r>
              <a:rPr lang="en-US" sz="1350" dirty="0" err="1"/>
              <a:t>isogamous</a:t>
            </a:r>
            <a:r>
              <a:rPr lang="en-US" sz="1350" dirty="0"/>
              <a:t> (both male and female gametes exactly similar), </a:t>
            </a:r>
            <a:r>
              <a:rPr lang="en-US" sz="1350" dirty="0" err="1"/>
              <a:t>anisogamous</a:t>
            </a:r>
            <a:r>
              <a:rPr lang="en-US" sz="1350" dirty="0"/>
              <a:t> (female gamete larger than male) to </a:t>
            </a:r>
            <a:r>
              <a:rPr lang="en-US" sz="1350" dirty="0" err="1"/>
              <a:t>oogamous</a:t>
            </a:r>
            <a:r>
              <a:rPr lang="en-US" sz="1350" dirty="0"/>
              <a:t> (small fl </a:t>
            </a:r>
            <a:r>
              <a:rPr lang="en-US" sz="1350" dirty="0" err="1"/>
              <a:t>agellated</a:t>
            </a:r>
            <a:r>
              <a:rPr lang="en-US" sz="1350" dirty="0"/>
              <a:t> male and large non-fl </a:t>
            </a:r>
            <a:r>
              <a:rPr lang="en-US" sz="1350" dirty="0" err="1"/>
              <a:t>agellated</a:t>
            </a:r>
            <a:r>
              <a:rPr lang="en-US" sz="1350" dirty="0"/>
              <a:t> female gametes), The sexual reproduction is through fusion of flagellated male and female gametes or fusion of flagellated male and large non-flagellated female gametes. The haploid (</a:t>
            </a:r>
            <a:r>
              <a:rPr lang="en-US" sz="1350" dirty="0" err="1"/>
              <a:t>gametangial</a:t>
            </a:r>
            <a:r>
              <a:rPr lang="en-US" sz="1350" dirty="0"/>
              <a:t>) and diploid (sporangial) </a:t>
            </a:r>
            <a:r>
              <a:rPr lang="en-US" sz="1350" dirty="0" err="1"/>
              <a:t>thalli</a:t>
            </a:r>
            <a:r>
              <a:rPr lang="en-US" sz="1350" dirty="0"/>
              <a:t> may be similar (isomorphic) as in </a:t>
            </a:r>
            <a:r>
              <a:rPr lang="en-US" sz="1350" dirty="0" err="1"/>
              <a:t>Ectocarpales</a:t>
            </a:r>
            <a:r>
              <a:rPr lang="en-US" sz="1350" dirty="0"/>
              <a:t> or different (</a:t>
            </a:r>
            <a:r>
              <a:rPr lang="en-US" sz="1350" dirty="0" err="1"/>
              <a:t>heteromorphic</a:t>
            </a:r>
            <a:r>
              <a:rPr lang="en-US" sz="1350" dirty="0"/>
              <a:t>) in appearance for example in </a:t>
            </a:r>
            <a:r>
              <a:rPr lang="en-US" sz="1350" dirty="0" err="1"/>
              <a:t>Laminariales</a:t>
            </a:r>
            <a:r>
              <a:rPr lang="en-US" sz="1350" dirty="0"/>
              <a:t>, or the </a:t>
            </a:r>
            <a:r>
              <a:rPr lang="en-US" sz="1350" dirty="0" err="1"/>
              <a:t>gametangial</a:t>
            </a:r>
            <a:r>
              <a:rPr lang="en-US" sz="1350" dirty="0"/>
              <a:t> generation may be extremely reduced (</a:t>
            </a:r>
            <a:r>
              <a:rPr lang="en-US" sz="1350" dirty="0" err="1"/>
              <a:t>Fucales</a:t>
            </a:r>
            <a:r>
              <a:rPr lang="en-US" sz="1350" dirty="0"/>
              <a:t>).</a:t>
            </a:r>
            <a:endParaRPr lang="ru-RU" sz="1350" dirty="0"/>
          </a:p>
        </p:txBody>
      </p:sp>
      <p:sp>
        <p:nvSpPr>
          <p:cNvPr id="4" name="Прямоугольник 3"/>
          <p:cNvSpPr/>
          <p:nvPr/>
        </p:nvSpPr>
        <p:spPr>
          <a:xfrm>
            <a:off x="371475" y="3143563"/>
            <a:ext cx="8522494" cy="1569660"/>
          </a:xfrm>
          <a:prstGeom prst="rect">
            <a:avLst/>
          </a:prstGeom>
        </p:spPr>
        <p:txBody>
          <a:bodyPr wrap="square">
            <a:spAutoFit/>
          </a:bodyPr>
          <a:lstStyle/>
          <a:p>
            <a:pPr indent="271463"/>
            <a:r>
              <a:rPr lang="en-US" sz="1500" b="1" dirty="0">
                <a:solidFill>
                  <a:schemeClr val="accent2"/>
                </a:solidFill>
              </a:rPr>
              <a:t>3-Life Cycle</a:t>
            </a:r>
          </a:p>
          <a:p>
            <a:pPr indent="271463"/>
            <a:r>
              <a:rPr lang="en-US" sz="1350" dirty="0"/>
              <a:t>Brown algal life cycle shows alteration of generations of haploid and diploid organisms: </a:t>
            </a:r>
          </a:p>
          <a:p>
            <a:r>
              <a:rPr lang="en-US" sz="1350" dirty="0"/>
              <a:t>1-Haploid gametophytes (n) give rise to haploid gametes by mitosis.</a:t>
            </a:r>
          </a:p>
          <a:p>
            <a:r>
              <a:rPr lang="en-US" sz="1350" dirty="0"/>
              <a:t>2-male and female gametes (n) fusion give rise to zygote (2n) that forms diploid </a:t>
            </a:r>
            <a:r>
              <a:rPr lang="en-US" sz="1350" dirty="0" err="1"/>
              <a:t>sporophyte</a:t>
            </a:r>
            <a:endParaRPr lang="en-US" sz="1350" dirty="0"/>
          </a:p>
          <a:p>
            <a:r>
              <a:rPr lang="en-US" sz="1350" dirty="0"/>
              <a:t>3-The </a:t>
            </a:r>
            <a:r>
              <a:rPr lang="en-US" sz="1350" dirty="0" err="1"/>
              <a:t>sporophyte</a:t>
            </a:r>
            <a:r>
              <a:rPr lang="en-US" sz="1350" dirty="0"/>
              <a:t> (2n) produces </a:t>
            </a:r>
            <a:r>
              <a:rPr lang="en-US" sz="1350" dirty="0" err="1"/>
              <a:t>meiospores</a:t>
            </a:r>
            <a:r>
              <a:rPr lang="en-US" sz="1350" dirty="0"/>
              <a:t> (n) by meiosis which germinates and</a:t>
            </a:r>
          </a:p>
          <a:p>
            <a:r>
              <a:rPr lang="en-US" sz="1350" dirty="0"/>
              <a:t>4-forms haploid gametophyte.</a:t>
            </a:r>
          </a:p>
          <a:p>
            <a:r>
              <a:rPr lang="en-US" sz="1350" dirty="0"/>
              <a:t>5-Brown algae life cycle may be isomorphic, </a:t>
            </a:r>
            <a:r>
              <a:rPr lang="en-US" sz="1350" dirty="0" err="1"/>
              <a:t>heteromorphic</a:t>
            </a:r>
            <a:r>
              <a:rPr lang="en-US" sz="1350" dirty="0"/>
              <a:t> and </a:t>
            </a:r>
            <a:r>
              <a:rPr lang="en-US" sz="1350" dirty="0" err="1"/>
              <a:t>Diplontic</a:t>
            </a:r>
            <a:r>
              <a:rPr lang="en-US" sz="1350" dirty="0"/>
              <a:t>.</a:t>
            </a:r>
            <a:endParaRPr lang="ru-RU"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418058"/>
          </a:xfrm>
        </p:spPr>
        <p:txBody>
          <a:bodyPr>
            <a:normAutofit fontScale="90000"/>
          </a:bodyPr>
          <a:lstStyle/>
          <a:p>
            <a:r>
              <a:rPr lang="en-US" sz="2800" b="1" dirty="0">
                <a:solidFill>
                  <a:schemeClr val="accent2"/>
                </a:solidFill>
              </a:rPr>
              <a:t>INTRODUCTION TO ALGAE</a:t>
            </a:r>
            <a:endParaRPr lang="ru-RU" sz="2800" b="1" dirty="0">
              <a:solidFill>
                <a:schemeClr val="accent2"/>
              </a:solidFill>
            </a:endParaRPr>
          </a:p>
        </p:txBody>
      </p:sp>
      <p:sp>
        <p:nvSpPr>
          <p:cNvPr id="3" name="Содержимое 2"/>
          <p:cNvSpPr>
            <a:spLocks noGrp="1"/>
          </p:cNvSpPr>
          <p:nvPr>
            <p:ph idx="1"/>
          </p:nvPr>
        </p:nvSpPr>
        <p:spPr>
          <a:xfrm>
            <a:off x="899592" y="1340768"/>
            <a:ext cx="7560840" cy="4320480"/>
          </a:xfrm>
        </p:spPr>
        <p:txBody>
          <a:bodyPr>
            <a:noAutofit/>
          </a:bodyPr>
          <a:lstStyle/>
          <a:p>
            <a:pPr marL="0" indent="357188">
              <a:buNone/>
            </a:pPr>
            <a:r>
              <a:rPr lang="en-US" sz="2400" b="1" i="1" dirty="0">
                <a:solidFill>
                  <a:schemeClr val="accent2"/>
                </a:solidFill>
              </a:rPr>
              <a:t>                     1-GENERAL CHARACTERISTICS</a:t>
            </a:r>
          </a:p>
          <a:p>
            <a:pPr marL="0" indent="357188">
              <a:buNone/>
            </a:pPr>
            <a:r>
              <a:rPr lang="en-US" sz="2000" dirty="0"/>
              <a:t>1-Size Criterion: </a:t>
            </a:r>
            <a:r>
              <a:rPr lang="en-US" sz="2000" dirty="0" err="1"/>
              <a:t>picoplankton</a:t>
            </a:r>
            <a:r>
              <a:rPr lang="en-US" sz="2000" dirty="0"/>
              <a:t> (&lt;1-2 mm), </a:t>
            </a:r>
            <a:r>
              <a:rPr lang="en-US" sz="2000" dirty="0" err="1"/>
              <a:t>nanoplankton</a:t>
            </a:r>
            <a:r>
              <a:rPr lang="en-US" sz="2000" dirty="0"/>
              <a:t> (2-20 mm),</a:t>
            </a:r>
          </a:p>
          <a:p>
            <a:pPr marL="0" indent="357188">
              <a:buNone/>
            </a:pPr>
            <a:r>
              <a:rPr lang="en-US" sz="2000" dirty="0" err="1"/>
              <a:t>microplankton</a:t>
            </a:r>
            <a:r>
              <a:rPr lang="en-US" sz="2000" dirty="0"/>
              <a:t> (&gt; 20 mm)</a:t>
            </a:r>
          </a:p>
          <a:p>
            <a:pPr marL="0" indent="357188">
              <a:buNone/>
            </a:pPr>
            <a:r>
              <a:rPr lang="en-US" sz="2000" dirty="0"/>
              <a:t>2- Most reproduce asexually</a:t>
            </a:r>
          </a:p>
          <a:p>
            <a:pPr marL="0" indent="357188">
              <a:buNone/>
            </a:pPr>
            <a:r>
              <a:rPr lang="en-US" sz="2000" dirty="0"/>
              <a:t>3- Both heterotrophic and autotrophic organisms exist</a:t>
            </a:r>
          </a:p>
          <a:p>
            <a:pPr marL="0" indent="357188">
              <a:buNone/>
            </a:pPr>
            <a:r>
              <a:rPr lang="en-US" sz="2000" dirty="0"/>
              <a:t>4- Increased importance of heterotrophy with reduced light and/or</a:t>
            </a:r>
          </a:p>
          <a:p>
            <a:pPr marL="0" indent="0">
              <a:buNone/>
            </a:pPr>
            <a:r>
              <a:rPr lang="en-US" sz="2000" dirty="0"/>
              <a:t>nutrients</a:t>
            </a:r>
          </a:p>
          <a:p>
            <a:pPr marL="0" indent="357188">
              <a:buNone/>
            </a:pPr>
            <a:r>
              <a:rPr lang="en-US" sz="2000" dirty="0"/>
              <a:t>5-Current estimates suggest that between 4,000 – 5,000 of marine</a:t>
            </a:r>
          </a:p>
          <a:p>
            <a:pPr marL="0" indent="0" algn="just">
              <a:buNone/>
            </a:pPr>
            <a:r>
              <a:rPr lang="en-US" sz="2000" dirty="0"/>
              <a:t>phytoplankton species have been described. Freshwater diversity is</a:t>
            </a:r>
          </a:p>
          <a:p>
            <a:pPr marL="0" indent="0">
              <a:buNone/>
            </a:pPr>
            <a:r>
              <a:rPr lang="en-US" sz="2000" dirty="0"/>
              <a:t>probably higher!</a:t>
            </a:r>
          </a:p>
          <a:p>
            <a:pPr marL="0" indent="357188">
              <a:buNone/>
            </a:pPr>
            <a:r>
              <a:rPr lang="en-US" sz="2000" dirty="0"/>
              <a:t>6- Phylogeny: Occupy two domains (Bacteria and </a:t>
            </a:r>
            <a:r>
              <a:rPr lang="en-US" sz="2000" dirty="0" err="1"/>
              <a:t>Eucarya</a:t>
            </a:r>
            <a:r>
              <a:rPr lang="en-US" sz="2000" dirty="0"/>
              <a:t>), and at least 12 phyla.</a:t>
            </a:r>
            <a:endParaRPr lang="en-US" sz="24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481" y="1007269"/>
            <a:ext cx="8529638" cy="4482704"/>
          </a:xfrm>
        </p:spPr>
        <p:txBody>
          <a:bodyPr>
            <a:normAutofit/>
          </a:bodyPr>
          <a:lstStyle/>
          <a:p>
            <a:pPr marL="0" indent="271463">
              <a:spcBef>
                <a:spcPts val="0"/>
              </a:spcBef>
              <a:buNone/>
            </a:pPr>
            <a:r>
              <a:rPr lang="en-US" sz="1500" b="1" dirty="0">
                <a:solidFill>
                  <a:schemeClr val="accent2"/>
                </a:solidFill>
              </a:rPr>
              <a:t>3-1 Life Cycle of </a:t>
            </a:r>
            <a:r>
              <a:rPr lang="en-US" sz="1500" b="1" i="1" dirty="0" err="1">
                <a:solidFill>
                  <a:schemeClr val="accent2"/>
                </a:solidFill>
              </a:rPr>
              <a:t>Ectocarpus</a:t>
            </a:r>
            <a:endParaRPr lang="en-US" sz="1500" b="1" i="1" dirty="0">
              <a:solidFill>
                <a:schemeClr val="accent2"/>
              </a:solidFill>
            </a:endParaRPr>
          </a:p>
          <a:p>
            <a:pPr marL="0" indent="271463" algn="just">
              <a:spcBef>
                <a:spcPts val="0"/>
              </a:spcBef>
              <a:buNone/>
            </a:pPr>
            <a:r>
              <a:rPr lang="en-US" sz="1350" dirty="0"/>
              <a:t>The sexual life cycle of </a:t>
            </a:r>
            <a:r>
              <a:rPr lang="en-US" sz="1350" i="1" dirty="0" err="1"/>
              <a:t>Ectocarpus</a:t>
            </a:r>
            <a:r>
              <a:rPr lang="en-US" sz="1350" dirty="0"/>
              <a:t> consists of alternating </a:t>
            </a:r>
            <a:r>
              <a:rPr lang="en-US" sz="1350" dirty="0" err="1"/>
              <a:t>heteromorphic</a:t>
            </a:r>
            <a:r>
              <a:rPr lang="en-US" sz="1350" dirty="0"/>
              <a:t> gametophyte and </a:t>
            </a:r>
            <a:r>
              <a:rPr lang="en-US" sz="1350" dirty="0" err="1"/>
              <a:t>sporophyte</a:t>
            </a:r>
            <a:r>
              <a:rPr lang="en-US" sz="1350" dirty="0"/>
              <a:t> generations. Both generations of the sexual life cycle are </a:t>
            </a:r>
            <a:r>
              <a:rPr lang="en-US" sz="1350" dirty="0" err="1"/>
              <a:t>multicellular</a:t>
            </a:r>
            <a:r>
              <a:rPr lang="en-US" sz="1350" dirty="0"/>
              <a:t>. The sexual life cycle in the </a:t>
            </a:r>
            <a:r>
              <a:rPr lang="en-US" sz="1350" dirty="0" err="1"/>
              <a:t>sporophyte</a:t>
            </a:r>
            <a:r>
              <a:rPr lang="en-US" sz="1350" dirty="0"/>
              <a:t> generation starts with the formation of a diploid zygote that undergoes a bipolar germination to produce two germs tubes that eventually forms the </a:t>
            </a:r>
            <a:r>
              <a:rPr lang="en-US" sz="1350" dirty="0" err="1"/>
              <a:t>sporophyte</a:t>
            </a:r>
            <a:r>
              <a:rPr lang="en-US" sz="1350" dirty="0"/>
              <a:t>. The initial cell division in the zygote is symmetric. Two </a:t>
            </a:r>
            <a:r>
              <a:rPr lang="en-US" sz="1350" dirty="0" err="1"/>
              <a:t>kindsof</a:t>
            </a:r>
            <a:r>
              <a:rPr lang="en-US" sz="1350" dirty="0"/>
              <a:t>  filaments prostrate and upright are produced in the </a:t>
            </a:r>
            <a:r>
              <a:rPr lang="en-US" sz="1350" dirty="0" err="1"/>
              <a:t>sporophytic</a:t>
            </a:r>
            <a:r>
              <a:rPr lang="en-US" sz="1350" dirty="0"/>
              <a:t>  generation. Two specialized reproductive structures; </a:t>
            </a:r>
            <a:r>
              <a:rPr lang="en-US" sz="1350" dirty="0" err="1"/>
              <a:t>plurilocular</a:t>
            </a:r>
            <a:r>
              <a:rPr lang="en-US" sz="1350" dirty="0"/>
              <a:t>  and </a:t>
            </a:r>
            <a:r>
              <a:rPr lang="en-US" sz="1350" dirty="0" err="1"/>
              <a:t>unilocular</a:t>
            </a:r>
            <a:r>
              <a:rPr lang="en-US" sz="1350" dirty="0"/>
              <a:t> sporangia are produced on the upright filaments.</a:t>
            </a:r>
          </a:p>
          <a:p>
            <a:pPr marL="0" indent="271463" algn="just">
              <a:spcBef>
                <a:spcPts val="0"/>
              </a:spcBef>
              <a:buNone/>
            </a:pPr>
            <a:r>
              <a:rPr lang="en-US" sz="1350" dirty="0"/>
              <a:t> A mitotic event in multi-chambered </a:t>
            </a:r>
            <a:r>
              <a:rPr lang="en-US" sz="1350" dirty="0" err="1"/>
              <a:t>plurilocular</a:t>
            </a:r>
            <a:r>
              <a:rPr lang="en-US" sz="1350" dirty="0"/>
              <a:t> sporangia releases </a:t>
            </a:r>
            <a:r>
              <a:rPr lang="en-US" sz="1350" dirty="0" err="1"/>
              <a:t>mitospores</a:t>
            </a:r>
            <a:r>
              <a:rPr lang="en-US" sz="1350" dirty="0"/>
              <a:t>, which after their release, forms </a:t>
            </a:r>
            <a:r>
              <a:rPr lang="en-US" sz="1350" dirty="0" err="1"/>
              <a:t>sporophyte</a:t>
            </a:r>
            <a:r>
              <a:rPr lang="en-US" sz="1350" dirty="0"/>
              <a:t> Unlike </a:t>
            </a:r>
            <a:r>
              <a:rPr lang="en-US" sz="1350" dirty="0" err="1"/>
              <a:t>plurilocular</a:t>
            </a:r>
            <a:r>
              <a:rPr lang="en-US" sz="1350" dirty="0"/>
              <a:t> sporangium, </a:t>
            </a:r>
            <a:r>
              <a:rPr lang="en-US" sz="1350" dirty="0" err="1"/>
              <a:t>unilocular</a:t>
            </a:r>
            <a:r>
              <a:rPr lang="en-US" sz="1350" dirty="0"/>
              <a:t>  sporangium consists of single chamber that contain </a:t>
            </a:r>
            <a:r>
              <a:rPr lang="en-US" sz="1350" dirty="0" err="1"/>
              <a:t>meiotically</a:t>
            </a:r>
            <a:r>
              <a:rPr lang="en-US" sz="1350" dirty="0"/>
              <a:t> produced </a:t>
            </a:r>
            <a:r>
              <a:rPr lang="en-US" sz="1350" dirty="0" err="1"/>
              <a:t>meiospores</a:t>
            </a:r>
            <a:r>
              <a:rPr lang="en-US" sz="1350" dirty="0"/>
              <a:t> that give rise to </a:t>
            </a:r>
            <a:r>
              <a:rPr lang="en-US" sz="1350" dirty="0" err="1"/>
              <a:t>multicellular</a:t>
            </a:r>
            <a:r>
              <a:rPr lang="en-US" sz="1350" dirty="0"/>
              <a:t> gametophytes. Morphologically, it is hard to distinguish between a male and a female gametophyte. Like zygote, the </a:t>
            </a:r>
            <a:r>
              <a:rPr lang="en-US" sz="1350" dirty="0" err="1"/>
              <a:t>meio</a:t>
            </a:r>
            <a:r>
              <a:rPr lang="en-US" sz="1350" dirty="0"/>
              <a:t>-spores undergo a bipolar germination but the initial cell division of </a:t>
            </a:r>
            <a:r>
              <a:rPr lang="en-US" sz="1350" dirty="0" err="1"/>
              <a:t>meio</a:t>
            </a:r>
            <a:r>
              <a:rPr lang="en-US" sz="1350" dirty="0"/>
              <a:t>-spore is asymmetric that produces different cell types. </a:t>
            </a:r>
          </a:p>
          <a:p>
            <a:pPr marL="0" indent="271463" algn="just">
              <a:spcBef>
                <a:spcPts val="0"/>
              </a:spcBef>
              <a:buNone/>
            </a:pPr>
            <a:r>
              <a:rPr lang="en-US" sz="1350" dirty="0"/>
              <a:t>Only upright filaments have been observed in the </a:t>
            </a:r>
            <a:r>
              <a:rPr lang="en-US" sz="1350" dirty="0" err="1"/>
              <a:t>gametophytic</a:t>
            </a:r>
            <a:r>
              <a:rPr lang="en-US" sz="1350" dirty="0"/>
              <a:t> generation. Specialized reproductive  structures called </a:t>
            </a:r>
            <a:r>
              <a:rPr lang="en-US" sz="1350" dirty="0" err="1"/>
              <a:t>plurilocular</a:t>
            </a:r>
            <a:r>
              <a:rPr lang="en-US" sz="1350" dirty="0"/>
              <a:t> </a:t>
            </a:r>
            <a:r>
              <a:rPr lang="en-US" sz="1350" dirty="0" err="1"/>
              <a:t>gametangia</a:t>
            </a:r>
            <a:r>
              <a:rPr lang="en-US" sz="1350" dirty="0"/>
              <a:t> are produced on the upright filaments of the gametophyte </a:t>
            </a:r>
            <a:r>
              <a:rPr lang="en-US" sz="1350" dirty="0" err="1"/>
              <a:t>Plurilocular</a:t>
            </a:r>
            <a:r>
              <a:rPr lang="en-US" sz="1350" dirty="0"/>
              <a:t>  </a:t>
            </a:r>
            <a:r>
              <a:rPr lang="en-US" sz="1350" dirty="0" err="1"/>
              <a:t>gametangia</a:t>
            </a:r>
            <a:r>
              <a:rPr lang="en-US" sz="1350" dirty="0"/>
              <a:t> produce male and female gametes that are released in the surrounding marine water. Male and female gametes can be distinguished based on the behavior and physiology Unlike male gametes, female gametes settle quickly and release a sex pheromone that attracts male gametes. Once a male gamete fuses with a female gamete, a diploid zygote is produced that marks the onset of the first diploid structure of the </a:t>
            </a:r>
            <a:r>
              <a:rPr lang="en-US" sz="1350" dirty="0" err="1"/>
              <a:t>sporophyte</a:t>
            </a:r>
            <a:r>
              <a:rPr lang="en-US" sz="1350" dirty="0"/>
              <a:t> generation.</a:t>
            </a:r>
            <a:endParaRPr lang="ru-RU" sz="135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4546" t="3207" r="6418" b="2585"/>
          <a:stretch>
            <a:fillRect/>
          </a:stretch>
        </p:blipFill>
        <p:spPr bwMode="auto">
          <a:xfrm>
            <a:off x="1078703" y="1414463"/>
            <a:ext cx="6780506" cy="3537000"/>
          </a:xfrm>
          <a:prstGeom prst="rect">
            <a:avLst/>
          </a:prstGeom>
          <a:noFill/>
          <a:ln w="9525">
            <a:noFill/>
            <a:miter lim="800000"/>
            <a:headEnd/>
            <a:tailEnd/>
          </a:ln>
        </p:spPr>
      </p:pic>
      <p:sp>
        <p:nvSpPr>
          <p:cNvPr id="5" name="Прямоугольник 4"/>
          <p:cNvSpPr/>
          <p:nvPr/>
        </p:nvSpPr>
        <p:spPr>
          <a:xfrm>
            <a:off x="2301107" y="5162163"/>
            <a:ext cx="3727174" cy="300082"/>
          </a:xfrm>
          <a:prstGeom prst="rect">
            <a:avLst/>
          </a:prstGeom>
        </p:spPr>
        <p:txBody>
          <a:bodyPr wrap="none">
            <a:spAutoFit/>
          </a:bodyPr>
          <a:lstStyle/>
          <a:p>
            <a:r>
              <a:rPr lang="en-US" sz="1350" dirty="0"/>
              <a:t>Fig.: General life cycle of Brown Algae (</a:t>
            </a:r>
            <a:r>
              <a:rPr lang="en-US" sz="1350" i="1" dirty="0" err="1"/>
              <a:t>Ectocarpus</a:t>
            </a:r>
            <a:r>
              <a:rPr lang="en-US" sz="1350" dirty="0"/>
              <a:t>)</a:t>
            </a:r>
            <a:endParaRPr lang="ru-RU" sz="135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557466" y="857250"/>
            <a:ext cx="3478736" cy="2430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564610" y="3287306"/>
            <a:ext cx="3478736" cy="2430000"/>
          </a:xfrm>
          <a:prstGeom prst="rect">
            <a:avLst/>
          </a:prstGeom>
          <a:noFill/>
          <a:ln w="9525">
            <a:noFill/>
            <a:miter lim="800000"/>
            <a:headEnd/>
            <a:tailEnd/>
          </a:ln>
        </p:spPr>
      </p:pic>
      <p:sp>
        <p:nvSpPr>
          <p:cNvPr id="6" name="Прямоугольник 5"/>
          <p:cNvSpPr/>
          <p:nvPr/>
        </p:nvSpPr>
        <p:spPr>
          <a:xfrm>
            <a:off x="5903579" y="2676138"/>
            <a:ext cx="2064924" cy="300082"/>
          </a:xfrm>
          <a:prstGeom prst="rect">
            <a:avLst/>
          </a:prstGeom>
        </p:spPr>
        <p:txBody>
          <a:bodyPr wrap="none">
            <a:spAutoFit/>
          </a:bodyPr>
          <a:lstStyle/>
          <a:p>
            <a:r>
              <a:rPr lang="en-US" sz="1350" dirty="0"/>
              <a:t>Fig.: Life cycle of </a:t>
            </a:r>
            <a:r>
              <a:rPr lang="en-US" sz="1350" dirty="0" err="1"/>
              <a:t>Laminaria</a:t>
            </a:r>
            <a:endParaRPr lang="ru-RU" sz="135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8F0EED-2B44-F483-9C1B-AE466E6A4021}"/>
              </a:ext>
            </a:extLst>
          </p:cNvPr>
          <p:cNvSpPr>
            <a:spLocks noGrp="1"/>
          </p:cNvSpPr>
          <p:nvPr>
            <p:ph type="title"/>
          </p:nvPr>
        </p:nvSpPr>
        <p:spPr>
          <a:xfrm>
            <a:off x="628650" y="1131094"/>
            <a:ext cx="7886700" cy="577876"/>
          </a:xfrm>
        </p:spPr>
        <p:txBody>
          <a:bodyPr>
            <a:normAutofit fontScale="90000"/>
          </a:bodyPr>
          <a:lstStyle/>
          <a:p>
            <a:r>
              <a:rPr lang="en-US" b="1" i="1" dirty="0">
                <a:solidFill>
                  <a:schemeClr val="accent2">
                    <a:lumMod val="75000"/>
                  </a:schemeClr>
                </a:solidFill>
              </a:rPr>
              <a:t>Rhodophyceae</a:t>
            </a:r>
            <a:endParaRPr lang="ru-RU" b="1" dirty="0">
              <a:solidFill>
                <a:schemeClr val="accent2">
                  <a:lumMod val="75000"/>
                </a:schemeClr>
              </a:solidFill>
            </a:endParaRPr>
          </a:p>
        </p:txBody>
      </p:sp>
      <p:sp>
        <p:nvSpPr>
          <p:cNvPr id="4" name="TextBox 3">
            <a:extLst>
              <a:ext uri="{FF2B5EF4-FFF2-40B4-BE49-F238E27FC236}">
                <a16:creationId xmlns:a16="http://schemas.microsoft.com/office/drawing/2014/main" id="{FC25D140-E4E0-FD91-07D3-405DF867267A}"/>
              </a:ext>
            </a:extLst>
          </p:cNvPr>
          <p:cNvSpPr txBox="1"/>
          <p:nvPr/>
        </p:nvSpPr>
        <p:spPr>
          <a:xfrm>
            <a:off x="367788" y="1708970"/>
            <a:ext cx="8408424" cy="3724096"/>
          </a:xfrm>
          <a:prstGeom prst="rect">
            <a:avLst/>
          </a:prstGeom>
          <a:noFill/>
        </p:spPr>
        <p:txBody>
          <a:bodyPr wrap="square">
            <a:spAutoFit/>
          </a:bodyPr>
          <a:lstStyle/>
          <a:p>
            <a:pPr>
              <a:spcAft>
                <a:spcPts val="281"/>
              </a:spcAft>
              <a:buFont typeface="Arial" panose="020B0604020202020204" pitchFamily="34" charset="0"/>
              <a:buChar char="•"/>
            </a:pPr>
            <a:r>
              <a:rPr lang="en-US" dirty="0">
                <a:latin typeface="Poppins" panose="00000500000000000000" pitchFamily="2" charset="0"/>
              </a:rPr>
              <a:t>Lack of flagella and centrioles</a:t>
            </a:r>
          </a:p>
          <a:p>
            <a:pPr>
              <a:spcAft>
                <a:spcPts val="281"/>
              </a:spcAft>
              <a:buFont typeface="Arial" panose="020B0604020202020204" pitchFamily="34" charset="0"/>
              <a:buChar char="•"/>
            </a:pPr>
            <a:r>
              <a:rPr lang="en-US" dirty="0">
                <a:latin typeface="Poppins" panose="00000500000000000000" pitchFamily="2" charset="0"/>
              </a:rPr>
              <a:t>Presence of photosynthetic pigments</a:t>
            </a:r>
          </a:p>
          <a:p>
            <a:pPr>
              <a:spcAft>
                <a:spcPts val="281"/>
              </a:spcAft>
              <a:buFont typeface="Arial" panose="020B0604020202020204" pitchFamily="34" charset="0"/>
              <a:buChar char="•"/>
            </a:pPr>
            <a:r>
              <a:rPr lang="en-US" dirty="0">
                <a:latin typeface="Poppins" panose="00000500000000000000" pitchFamily="2" charset="0"/>
              </a:rPr>
              <a:t>Found both in marine and freshwater</a:t>
            </a:r>
          </a:p>
          <a:p>
            <a:pPr>
              <a:spcAft>
                <a:spcPts val="281"/>
              </a:spcAft>
              <a:buFont typeface="Arial" panose="020B0604020202020204" pitchFamily="34" charset="0"/>
              <a:buChar char="•"/>
            </a:pPr>
            <a:r>
              <a:rPr lang="en-US" dirty="0">
                <a:latin typeface="Poppins" panose="00000500000000000000" pitchFamily="2" charset="0"/>
              </a:rPr>
              <a:t>They show biphasic or triphasic life cycle patterns.</a:t>
            </a:r>
          </a:p>
          <a:p>
            <a:pPr>
              <a:spcAft>
                <a:spcPts val="281"/>
              </a:spcAft>
              <a:buFont typeface="Arial" panose="020B0604020202020204" pitchFamily="34" charset="0"/>
              <a:buChar char="•"/>
            </a:pPr>
            <a:r>
              <a:rPr lang="en-US" dirty="0">
                <a:latin typeface="Poppins" panose="00000500000000000000" pitchFamily="2" charset="0"/>
              </a:rPr>
              <a:t>Stored food is in the form of starch and polymers of </a:t>
            </a:r>
            <a:r>
              <a:rPr lang="en-US" dirty="0" err="1">
                <a:latin typeface="Poppins" panose="00000500000000000000" pitchFamily="2" charset="0"/>
              </a:rPr>
              <a:t>galactan</a:t>
            </a:r>
            <a:r>
              <a:rPr lang="en-US" dirty="0">
                <a:latin typeface="Poppins" panose="00000500000000000000" pitchFamily="2" charset="0"/>
              </a:rPr>
              <a:t> sulphate</a:t>
            </a:r>
          </a:p>
          <a:p>
            <a:pPr>
              <a:spcAft>
                <a:spcPts val="281"/>
              </a:spcAft>
              <a:buFont typeface="Arial" panose="020B0604020202020204" pitchFamily="34" charset="0"/>
              <a:buChar char="•"/>
            </a:pPr>
            <a:r>
              <a:rPr lang="en-US" dirty="0">
                <a:latin typeface="Poppins" panose="00000500000000000000" pitchFamily="2" charset="0"/>
              </a:rPr>
              <a:t>A pit connection (hole in the septum) is formed between two algal cells.</a:t>
            </a:r>
          </a:p>
          <a:p>
            <a:pPr>
              <a:spcAft>
                <a:spcPts val="281"/>
              </a:spcAft>
              <a:buFont typeface="Arial" panose="020B0604020202020204" pitchFamily="34" charset="0"/>
              <a:buChar char="•"/>
            </a:pPr>
            <a:r>
              <a:rPr lang="en-US" dirty="0">
                <a:latin typeface="Poppins" panose="00000500000000000000" pitchFamily="2" charset="0"/>
              </a:rPr>
              <a:t>Have a diffuse growth pattern- Apical growth, Complex </a:t>
            </a:r>
            <a:r>
              <a:rPr lang="en-US" dirty="0" err="1">
                <a:latin typeface="Poppins" panose="00000500000000000000" pitchFamily="2" charset="0"/>
              </a:rPr>
              <a:t>oogamy</a:t>
            </a:r>
            <a:r>
              <a:rPr lang="en-US" dirty="0">
                <a:latin typeface="Poppins" panose="00000500000000000000" pitchFamily="2" charset="0"/>
              </a:rPr>
              <a:t> (triphasic)</a:t>
            </a:r>
          </a:p>
          <a:p>
            <a:pPr>
              <a:spcAft>
                <a:spcPts val="281"/>
              </a:spcAft>
              <a:buFont typeface="Arial" panose="020B0604020202020204" pitchFamily="34" charset="0"/>
              <a:buChar char="•"/>
            </a:pPr>
            <a:r>
              <a:rPr lang="en-US" dirty="0">
                <a:latin typeface="Poppins" panose="00000500000000000000" pitchFamily="2" charset="0"/>
              </a:rPr>
              <a:t>These group of red algae is generally found in tropical marine locations</a:t>
            </a:r>
          </a:p>
          <a:p>
            <a:pPr>
              <a:spcAft>
                <a:spcPts val="281"/>
              </a:spcAft>
              <a:buFont typeface="Arial" panose="020B0604020202020204" pitchFamily="34" charset="0"/>
              <a:buChar char="•"/>
            </a:pPr>
            <a:r>
              <a:rPr lang="en-US" dirty="0">
                <a:latin typeface="Poppins" panose="00000500000000000000" pitchFamily="2" charset="0"/>
              </a:rPr>
              <a:t>The mode of nutrition may either be saprophytic, parasitic or also epiphytic.</a:t>
            </a:r>
          </a:p>
        </p:txBody>
      </p:sp>
    </p:spTree>
    <p:extLst>
      <p:ext uri="{BB962C8B-B14F-4D97-AF65-F5344CB8AC3E}">
        <p14:creationId xmlns:p14="http://schemas.microsoft.com/office/powerpoint/2010/main" val="3729019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9C931-72AB-0AF5-C847-089390740741}"/>
              </a:ext>
            </a:extLst>
          </p:cNvPr>
          <p:cNvSpPr txBox="1"/>
          <p:nvPr/>
        </p:nvSpPr>
        <p:spPr>
          <a:xfrm>
            <a:off x="564125" y="1795867"/>
            <a:ext cx="8185356" cy="3816429"/>
          </a:xfrm>
          <a:prstGeom prst="rect">
            <a:avLst/>
          </a:prstGeom>
          <a:noFill/>
        </p:spPr>
        <p:txBody>
          <a:bodyPr wrap="square">
            <a:spAutoFit/>
          </a:bodyPr>
          <a:lstStyle/>
          <a:p>
            <a:pPr>
              <a:spcAft>
                <a:spcPts val="281"/>
              </a:spcAft>
              <a:buFont typeface="Arial" panose="020B0604020202020204" pitchFamily="34" charset="0"/>
              <a:buChar char="•"/>
            </a:pPr>
            <a:r>
              <a:rPr lang="en-US" dirty="0">
                <a:latin typeface="Poppins" panose="00000500000000000000" pitchFamily="2" charset="0"/>
              </a:rPr>
              <a:t>Their cell walls consist of cellulose and many different types of carbohydrates.</a:t>
            </a:r>
          </a:p>
          <a:p>
            <a:pPr>
              <a:spcAft>
                <a:spcPts val="281"/>
              </a:spcAft>
              <a:buFont typeface="Arial" panose="020B0604020202020204" pitchFamily="34" charset="0"/>
              <a:buChar char="•"/>
            </a:pPr>
            <a:r>
              <a:rPr lang="en-US" dirty="0">
                <a:latin typeface="Poppins" panose="00000500000000000000" pitchFamily="2" charset="0"/>
              </a:rPr>
              <a:t>Grow on solid surfaces independently or sometimes found attached to other algae.</a:t>
            </a:r>
          </a:p>
          <a:p>
            <a:pPr>
              <a:spcAft>
                <a:spcPts val="281"/>
              </a:spcAft>
              <a:buFont typeface="Arial" panose="020B0604020202020204" pitchFamily="34" charset="0"/>
              <a:buChar char="•"/>
            </a:pPr>
            <a:r>
              <a:rPr lang="en-US" dirty="0">
                <a:latin typeface="Poppins" panose="00000500000000000000" pitchFamily="2" charset="0"/>
              </a:rPr>
              <a:t>Presence of pit in the cell walls, through which cytoplasmic connec­tions are maintained.</a:t>
            </a:r>
          </a:p>
          <a:p>
            <a:pPr>
              <a:spcAft>
                <a:spcPts val="281"/>
              </a:spcAft>
              <a:buFont typeface="Arial" panose="020B0604020202020204" pitchFamily="34" charset="0"/>
              <a:buChar char="•"/>
            </a:pPr>
            <a:r>
              <a:rPr lang="en-US" dirty="0">
                <a:latin typeface="Poppins" panose="00000500000000000000" pitchFamily="2" charset="0"/>
              </a:rPr>
              <a:t>The male sex organs are known as </a:t>
            </a:r>
            <a:r>
              <a:rPr lang="en-US" dirty="0" err="1">
                <a:latin typeface="Poppins" panose="00000500000000000000" pitchFamily="2" charset="0"/>
              </a:rPr>
              <a:t>spermatangium</a:t>
            </a:r>
            <a:r>
              <a:rPr lang="en-US" dirty="0">
                <a:latin typeface="Poppins" panose="00000500000000000000" pitchFamily="2" charset="0"/>
              </a:rPr>
              <a:t> and the female sex organs are called carpogonia or procarp.</a:t>
            </a:r>
          </a:p>
          <a:p>
            <a:pPr>
              <a:spcAft>
                <a:spcPts val="281"/>
              </a:spcAft>
              <a:buFont typeface="Arial" panose="020B0604020202020204" pitchFamily="34" charset="0"/>
              <a:buChar char="•"/>
            </a:pPr>
            <a:r>
              <a:rPr lang="en-US" dirty="0">
                <a:latin typeface="Poppins" panose="00000500000000000000" pitchFamily="2" charset="0"/>
              </a:rPr>
              <a:t>Mode of Reproduction: It takes place by all the three means: vegetative, asexual and sexual. Asexual mode of reproduction is by </a:t>
            </a:r>
            <a:r>
              <a:rPr lang="en-US" dirty="0" err="1">
                <a:latin typeface="Poppins" panose="00000500000000000000" pitchFamily="2" charset="0"/>
              </a:rPr>
              <a:t>monospores</a:t>
            </a:r>
            <a:r>
              <a:rPr lang="en-US" dirty="0">
                <a:latin typeface="Poppins" panose="00000500000000000000" pitchFamily="2" charset="0"/>
              </a:rPr>
              <a:t> and during the sexual mode of reproduction, they undergo alternation of generations.</a:t>
            </a:r>
          </a:p>
          <a:p>
            <a:pPr>
              <a:spcAft>
                <a:spcPts val="281"/>
              </a:spcAft>
              <a:buFont typeface="Arial" panose="020B0604020202020204" pitchFamily="34" charset="0"/>
              <a:buChar char="•"/>
            </a:pPr>
            <a:endParaRPr lang="en-US" sz="1350" dirty="0">
              <a:solidFill>
                <a:srgbClr val="444444"/>
              </a:solidFill>
              <a:latin typeface="Poppins" panose="00000500000000000000" pitchFamily="2" charset="0"/>
            </a:endParaRPr>
          </a:p>
        </p:txBody>
      </p:sp>
    </p:spTree>
    <p:extLst>
      <p:ext uri="{BB962C8B-B14F-4D97-AF65-F5344CB8AC3E}">
        <p14:creationId xmlns:p14="http://schemas.microsoft.com/office/powerpoint/2010/main" val="1188055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4F5909-1CC4-527E-712E-C61A9DF40765}"/>
              </a:ext>
            </a:extLst>
          </p:cNvPr>
          <p:cNvSpPr>
            <a:spLocks noGrp="1"/>
          </p:cNvSpPr>
          <p:nvPr>
            <p:ph type="title"/>
          </p:nvPr>
        </p:nvSpPr>
        <p:spPr/>
        <p:txBody>
          <a:bodyPr>
            <a:normAutofit fontScale="90000"/>
          </a:bodyPr>
          <a:lstStyle/>
          <a:p>
            <a:r>
              <a:rPr lang="en-US" sz="3000" b="1" dirty="0">
                <a:solidFill>
                  <a:schemeClr val="accent2">
                    <a:lumMod val="75000"/>
                  </a:schemeClr>
                </a:solidFill>
                <a:latin typeface="Linux Libertine"/>
              </a:rPr>
              <a:t>Morphology</a:t>
            </a:r>
            <a:br>
              <a:rPr lang="en-US" sz="3000" b="1" dirty="0">
                <a:solidFill>
                  <a:schemeClr val="accent2">
                    <a:lumMod val="75000"/>
                  </a:schemeClr>
                </a:solidFill>
                <a:latin typeface="Linux Libertine"/>
              </a:rPr>
            </a:br>
            <a:endParaRPr lang="ru-RU" dirty="0">
              <a:solidFill>
                <a:schemeClr val="accent2">
                  <a:lumMod val="75000"/>
                </a:schemeClr>
              </a:solidFill>
            </a:endParaRPr>
          </a:p>
        </p:txBody>
      </p:sp>
      <p:sp>
        <p:nvSpPr>
          <p:cNvPr id="4" name="TextBox 3">
            <a:extLst>
              <a:ext uri="{FF2B5EF4-FFF2-40B4-BE49-F238E27FC236}">
                <a16:creationId xmlns:a16="http://schemas.microsoft.com/office/drawing/2014/main" id="{DF8601B8-04FB-5011-4DF0-55E9DDC2C032}"/>
              </a:ext>
            </a:extLst>
          </p:cNvPr>
          <p:cNvSpPr txBox="1"/>
          <p:nvPr/>
        </p:nvSpPr>
        <p:spPr>
          <a:xfrm>
            <a:off x="376084" y="2233955"/>
            <a:ext cx="8139266" cy="2031325"/>
          </a:xfrm>
          <a:prstGeom prst="rect">
            <a:avLst/>
          </a:prstGeom>
          <a:noFill/>
        </p:spPr>
        <p:txBody>
          <a:bodyPr wrap="square">
            <a:spAutoFit/>
          </a:bodyPr>
          <a:lstStyle/>
          <a:p>
            <a:pPr algn="ctr"/>
            <a:r>
              <a:rPr lang="en-US" sz="2100" dirty="0">
                <a:solidFill>
                  <a:srgbClr val="202122"/>
                </a:solidFill>
                <a:latin typeface="Times New Roman" panose="02020603050405020304" pitchFamily="18" charset="0"/>
                <a:cs typeface="Times New Roman" panose="02020603050405020304" pitchFamily="18" charset="0"/>
              </a:rPr>
              <a:t>Red algal morphology is diverse ranging from unicellular forms to complex parenchymatous and non- parenchymatous </a:t>
            </a:r>
            <a:r>
              <a:rPr lang="en-US" sz="2100" dirty="0" err="1">
                <a:solidFill>
                  <a:srgbClr val="202122"/>
                </a:solidFill>
                <a:latin typeface="Times New Roman" panose="02020603050405020304" pitchFamily="18" charset="0"/>
                <a:cs typeface="Times New Roman" panose="02020603050405020304" pitchFamily="18" charset="0"/>
              </a:rPr>
              <a:t>thallus.Red</a:t>
            </a:r>
            <a:r>
              <a:rPr lang="en-US" sz="2100" dirty="0">
                <a:solidFill>
                  <a:srgbClr val="202122"/>
                </a:solidFill>
                <a:latin typeface="Times New Roman" panose="02020603050405020304" pitchFamily="18" charset="0"/>
                <a:cs typeface="Times New Roman" panose="02020603050405020304" pitchFamily="18" charset="0"/>
              </a:rPr>
              <a:t> algae have double cell </a:t>
            </a:r>
            <a:r>
              <a:rPr lang="en-US" sz="2100" dirty="0" err="1">
                <a:solidFill>
                  <a:srgbClr val="202122"/>
                </a:solidFill>
                <a:latin typeface="Times New Roman" panose="02020603050405020304" pitchFamily="18" charset="0"/>
                <a:cs typeface="Times New Roman" panose="02020603050405020304" pitchFamily="18" charset="0"/>
              </a:rPr>
              <a:t>walls.The</a:t>
            </a:r>
            <a:r>
              <a:rPr lang="en-US" sz="2100" dirty="0">
                <a:solidFill>
                  <a:srgbClr val="202122"/>
                </a:solidFill>
                <a:latin typeface="Times New Roman" panose="02020603050405020304" pitchFamily="18" charset="0"/>
                <a:cs typeface="Times New Roman" panose="02020603050405020304" pitchFamily="18" charset="0"/>
              </a:rPr>
              <a:t> outer layers contain the polysaccharides agarose and agaropectin that can be extracted from the cell walls as agar by </a:t>
            </a:r>
            <a:r>
              <a:rPr lang="en-US" sz="2100" dirty="0" err="1">
                <a:solidFill>
                  <a:srgbClr val="202122"/>
                </a:solidFill>
                <a:latin typeface="Times New Roman" panose="02020603050405020304" pitchFamily="18" charset="0"/>
                <a:cs typeface="Times New Roman" panose="02020603050405020304" pitchFamily="18" charset="0"/>
              </a:rPr>
              <a:t>boiling.The</a:t>
            </a:r>
            <a:r>
              <a:rPr lang="en-US" sz="2100" dirty="0">
                <a:solidFill>
                  <a:srgbClr val="202122"/>
                </a:solidFill>
                <a:latin typeface="Times New Roman" panose="02020603050405020304" pitchFamily="18" charset="0"/>
                <a:cs typeface="Times New Roman" panose="02020603050405020304" pitchFamily="18" charset="0"/>
              </a:rPr>
              <a:t> internal walls are mostly </a:t>
            </a:r>
            <a:r>
              <a:rPr lang="en-US" sz="2100" dirty="0" err="1">
                <a:solidFill>
                  <a:srgbClr val="202122"/>
                </a:solidFill>
                <a:latin typeface="Times New Roman" panose="02020603050405020304" pitchFamily="18" charset="0"/>
                <a:cs typeface="Times New Roman" panose="02020603050405020304" pitchFamily="18" charset="0"/>
              </a:rPr>
              <a:t>cellulose.They</a:t>
            </a:r>
            <a:r>
              <a:rPr lang="en-US" sz="2100" dirty="0">
                <a:solidFill>
                  <a:srgbClr val="202122"/>
                </a:solidFill>
                <a:latin typeface="Times New Roman" panose="02020603050405020304" pitchFamily="18" charset="0"/>
                <a:cs typeface="Times New Roman" panose="02020603050405020304" pitchFamily="18" charset="0"/>
              </a:rPr>
              <a:t> also have the most gene-rich plastid genomes known.</a:t>
            </a:r>
          </a:p>
        </p:txBody>
      </p:sp>
    </p:spTree>
    <p:extLst>
      <p:ext uri="{BB962C8B-B14F-4D97-AF65-F5344CB8AC3E}">
        <p14:creationId xmlns:p14="http://schemas.microsoft.com/office/powerpoint/2010/main" val="3078156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0CE14C-E2B0-2741-05D0-3827946F6DED}"/>
              </a:ext>
            </a:extLst>
          </p:cNvPr>
          <p:cNvSpPr>
            <a:spLocks noGrp="1"/>
          </p:cNvSpPr>
          <p:nvPr>
            <p:ph type="title"/>
          </p:nvPr>
        </p:nvSpPr>
        <p:spPr/>
        <p:txBody>
          <a:bodyPr>
            <a:normAutofit fontScale="90000"/>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Cell structure</a:t>
            </a:r>
            <a:br>
              <a:rPr lang="en-US" dirty="0">
                <a:solidFill>
                  <a:schemeClr val="accent2">
                    <a:lumMod val="75000"/>
                  </a:schemeClr>
                </a:solidFill>
                <a:latin typeface="inherit"/>
              </a:rPr>
            </a:br>
            <a:endParaRPr lang="ru-RU" dirty="0">
              <a:solidFill>
                <a:schemeClr val="accent2">
                  <a:lumMod val="75000"/>
                </a:schemeClr>
              </a:solidFill>
            </a:endParaRPr>
          </a:p>
        </p:txBody>
      </p:sp>
      <p:sp>
        <p:nvSpPr>
          <p:cNvPr id="4" name="TextBox 3">
            <a:extLst>
              <a:ext uri="{FF2B5EF4-FFF2-40B4-BE49-F238E27FC236}">
                <a16:creationId xmlns:a16="http://schemas.microsoft.com/office/drawing/2014/main" id="{08B5455C-61B6-642A-DDC4-DB4ED2D99328}"/>
              </a:ext>
            </a:extLst>
          </p:cNvPr>
          <p:cNvSpPr txBox="1"/>
          <p:nvPr/>
        </p:nvSpPr>
        <p:spPr>
          <a:xfrm>
            <a:off x="329995" y="2125266"/>
            <a:ext cx="8185355" cy="2769989"/>
          </a:xfrm>
          <a:prstGeom prst="rect">
            <a:avLst/>
          </a:prstGeom>
          <a:noFill/>
        </p:spPr>
        <p:txBody>
          <a:bodyPr wrap="square">
            <a:spAutoFit/>
          </a:bodyPr>
          <a:lstStyle/>
          <a:p>
            <a:pPr algn="l"/>
            <a:endParaRPr lang="en-US" sz="2100" b="1" dirty="0">
              <a:latin typeface="Times New Roman" panose="02020603050405020304" pitchFamily="18" charset="0"/>
              <a:cs typeface="Times New Roman" panose="02020603050405020304" pitchFamily="18" charset="0"/>
            </a:endParaRPr>
          </a:p>
          <a:p>
            <a:pPr algn="l"/>
            <a:r>
              <a:rPr lang="en-US" sz="2100" dirty="0">
                <a:solidFill>
                  <a:srgbClr val="202122"/>
                </a:solidFill>
                <a:latin typeface="Times New Roman" panose="02020603050405020304" pitchFamily="18" charset="0"/>
                <a:cs typeface="Times New Roman" panose="02020603050405020304" pitchFamily="18" charset="0"/>
              </a:rPr>
              <a:t>Red algae do not have flagella and centrioles during their entire life cycle. The distinguishing characters of red algal cell structure include the presence of normal spindle </a:t>
            </a:r>
            <a:r>
              <a:rPr lang="en-US" sz="2100" dirty="0" err="1">
                <a:solidFill>
                  <a:srgbClr val="202122"/>
                </a:solidFill>
                <a:latin typeface="Times New Roman" panose="02020603050405020304" pitchFamily="18" charset="0"/>
                <a:cs typeface="Times New Roman" panose="02020603050405020304" pitchFamily="18" charset="0"/>
              </a:rPr>
              <a:t>fibres</a:t>
            </a:r>
            <a:r>
              <a:rPr lang="en-US" sz="2100" dirty="0">
                <a:solidFill>
                  <a:srgbClr val="202122"/>
                </a:solidFill>
                <a:latin typeface="Times New Roman" panose="02020603050405020304" pitchFamily="18" charset="0"/>
                <a:cs typeface="Times New Roman" panose="02020603050405020304" pitchFamily="18" charset="0"/>
              </a:rPr>
              <a:t>, microtubules, un-stacked photosynthetic membranes, phycobilin pigment granules, pit connection between cells, filamentous genera, and the absence of chloroplast endoplasmic reticulum.</a:t>
            </a:r>
          </a:p>
          <a:p>
            <a:br>
              <a:rPr lang="en-US" sz="1350" dirty="0"/>
            </a:br>
            <a:endParaRPr lang="ru-RU" sz="1350" dirty="0"/>
          </a:p>
        </p:txBody>
      </p:sp>
    </p:spTree>
    <p:extLst>
      <p:ext uri="{BB962C8B-B14F-4D97-AF65-F5344CB8AC3E}">
        <p14:creationId xmlns:p14="http://schemas.microsoft.com/office/powerpoint/2010/main" val="3439330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EC66D636-6A14-6F7D-4BBE-046F4A211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218010"/>
            <a:ext cx="5715000" cy="442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01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820135-D83F-EBC1-A979-E052D177B913}"/>
              </a:ext>
            </a:extLst>
          </p:cNvPr>
          <p:cNvSpPr>
            <a:spLocks noGrp="1"/>
          </p:cNvSpPr>
          <p:nvPr>
            <p:ph type="title"/>
          </p:nvPr>
        </p:nvSpPr>
        <p:spPr/>
        <p:txBody>
          <a:bodyPr>
            <a:normAutofit/>
          </a:bodyPr>
          <a:lstStyle/>
          <a:p>
            <a:r>
              <a:rPr lang="en-US" b="1" dirty="0">
                <a:latin typeface="inherit"/>
              </a:rPr>
              <a:t>Chloroplasts</a:t>
            </a:r>
            <a:endParaRPr lang="ru-RU" dirty="0"/>
          </a:p>
        </p:txBody>
      </p:sp>
      <p:sp>
        <p:nvSpPr>
          <p:cNvPr id="4" name="TextBox 3">
            <a:extLst>
              <a:ext uri="{FF2B5EF4-FFF2-40B4-BE49-F238E27FC236}">
                <a16:creationId xmlns:a16="http://schemas.microsoft.com/office/drawing/2014/main" id="{C6D028D8-42C2-CBCA-DFAE-F88DB7D7EE85}"/>
              </a:ext>
            </a:extLst>
          </p:cNvPr>
          <p:cNvSpPr txBox="1"/>
          <p:nvPr/>
        </p:nvSpPr>
        <p:spPr>
          <a:xfrm>
            <a:off x="628650" y="2147881"/>
            <a:ext cx="7755808" cy="2677656"/>
          </a:xfrm>
          <a:prstGeom prst="rect">
            <a:avLst/>
          </a:prstGeom>
          <a:noFill/>
        </p:spPr>
        <p:txBody>
          <a:bodyPr wrap="square">
            <a:spAutoFit/>
          </a:bodyPr>
          <a:lstStyle/>
          <a:p>
            <a:pPr algn="l"/>
            <a:r>
              <a:rPr lang="en-US" sz="2100" dirty="0">
                <a:latin typeface="Times New Roman" panose="02020603050405020304" pitchFamily="18" charset="0"/>
                <a:cs typeface="Times New Roman" panose="02020603050405020304" pitchFamily="18" charset="0"/>
              </a:rPr>
              <a:t>The presence of the water-soluble pigments called </a:t>
            </a:r>
            <a:r>
              <a:rPr lang="en-US" sz="2100" dirty="0" err="1">
                <a:latin typeface="Times New Roman" panose="02020603050405020304" pitchFamily="18" charset="0"/>
                <a:cs typeface="Times New Roman" panose="02020603050405020304" pitchFamily="18" charset="0"/>
                <a:hlinkClick r:id="rId2" tooltip="Phycobilin">
                  <a:extLst>
                    <a:ext uri="{A12FA001-AC4F-418D-AE19-62706E023703}">
                      <ahyp:hlinkClr xmlns:ahyp="http://schemas.microsoft.com/office/drawing/2018/hyperlinkcolor" val="tx"/>
                    </a:ext>
                  </a:extLst>
                </a:hlinkClick>
              </a:rPr>
              <a:t>phycobilins</a:t>
            </a:r>
            <a:r>
              <a:rPr lang="en-US" sz="2100" dirty="0">
                <a:latin typeface="Times New Roman" panose="02020603050405020304" pitchFamily="18" charset="0"/>
                <a:cs typeface="Times New Roman" panose="02020603050405020304" pitchFamily="18" charset="0"/>
              </a:rPr>
              <a:t> (phycocyanobilin, phycoerythrobilin, phycourobilin and </a:t>
            </a:r>
            <a:r>
              <a:rPr lang="en-US" sz="2100" dirty="0" err="1">
                <a:latin typeface="Times New Roman" panose="02020603050405020304" pitchFamily="18" charset="0"/>
                <a:cs typeface="Times New Roman" panose="02020603050405020304" pitchFamily="18" charset="0"/>
                <a:hlinkClick r:id="rId3" tooltip="Phycobiliviolin (page does not exist)">
                  <a:extLst>
                    <a:ext uri="{A12FA001-AC4F-418D-AE19-62706E023703}">
                      <ahyp:hlinkClr xmlns:ahyp="http://schemas.microsoft.com/office/drawing/2018/hyperlinkcolor" val="tx"/>
                    </a:ext>
                  </a:extLst>
                </a:hlinkClick>
              </a:rPr>
              <a:t>phycobiliviolin</a:t>
            </a:r>
            <a:r>
              <a:rPr lang="en-US" sz="2100" dirty="0">
                <a:latin typeface="Times New Roman" panose="02020603050405020304" pitchFamily="18" charset="0"/>
                <a:cs typeface="Times New Roman" panose="02020603050405020304" pitchFamily="18" charset="0"/>
              </a:rPr>
              <a:t>), which are localized into </a:t>
            </a:r>
            <a:r>
              <a:rPr lang="en-US" sz="2100" dirty="0" err="1">
                <a:latin typeface="Times New Roman" panose="02020603050405020304" pitchFamily="18" charset="0"/>
                <a:cs typeface="Times New Roman" panose="02020603050405020304" pitchFamily="18" charset="0"/>
                <a:hlinkClick r:id="rId4" tooltip="Phycobilisomes">
                  <a:extLst>
                    <a:ext uri="{A12FA001-AC4F-418D-AE19-62706E023703}">
                      <ahyp:hlinkClr xmlns:ahyp="http://schemas.microsoft.com/office/drawing/2018/hyperlinkcolor" val="tx"/>
                    </a:ext>
                  </a:extLst>
                </a:hlinkClick>
              </a:rPr>
              <a:t>phycobilisomes</a:t>
            </a:r>
            <a:r>
              <a:rPr lang="en-US" sz="2100" dirty="0">
                <a:latin typeface="Times New Roman" panose="02020603050405020304" pitchFamily="18" charset="0"/>
                <a:cs typeface="Times New Roman" panose="02020603050405020304" pitchFamily="18" charset="0"/>
              </a:rPr>
              <a:t>, gives red algae their distinctive color.</a:t>
            </a:r>
            <a:r>
              <a:rPr lang="kk-KZ" sz="2100"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Their chloroplasts contain evenly spaced and ungrouped thylakoids and contain the pigments chlorophyll a, </a:t>
            </a:r>
            <a:r>
              <a:rPr lang="el-GR" sz="2100" dirty="0">
                <a:latin typeface="Times New Roman" panose="02020603050405020304" pitchFamily="18" charset="0"/>
                <a:cs typeface="Times New Roman" panose="02020603050405020304" pitchFamily="18" charset="0"/>
              </a:rPr>
              <a:t>α- </a:t>
            </a:r>
            <a:r>
              <a:rPr lang="en-US" sz="2100" dirty="0">
                <a:latin typeface="Times New Roman" panose="02020603050405020304" pitchFamily="18" charset="0"/>
                <a:cs typeface="Times New Roman" panose="02020603050405020304" pitchFamily="18" charset="0"/>
              </a:rPr>
              <a:t>and </a:t>
            </a:r>
            <a:r>
              <a:rPr lang="el-GR" sz="2100" dirty="0">
                <a:latin typeface="Times New Roman" panose="02020603050405020304" pitchFamily="18" charset="0"/>
                <a:cs typeface="Times New Roman" panose="02020603050405020304" pitchFamily="18" charset="0"/>
              </a:rPr>
              <a:t>β-</a:t>
            </a:r>
            <a:r>
              <a:rPr lang="en-US" sz="2100" dirty="0">
                <a:latin typeface="Times New Roman" panose="02020603050405020304" pitchFamily="18" charset="0"/>
                <a:cs typeface="Times New Roman" panose="02020603050405020304" pitchFamily="18" charset="0"/>
              </a:rPr>
              <a:t>carotene, lutein and zeaxanthin. Their chloroplasts are enclosed in a double membrane, lack grana and </a:t>
            </a:r>
            <a:r>
              <a:rPr lang="en-US" sz="2100" dirty="0" err="1">
                <a:latin typeface="Times New Roman" panose="02020603050405020304" pitchFamily="18" charset="0"/>
                <a:cs typeface="Times New Roman" panose="02020603050405020304" pitchFamily="18" charset="0"/>
              </a:rPr>
              <a:t>phycobilisomes</a:t>
            </a:r>
            <a:r>
              <a:rPr lang="en-US" sz="2100" dirty="0">
                <a:latin typeface="Times New Roman" panose="02020603050405020304" pitchFamily="18" charset="0"/>
                <a:cs typeface="Times New Roman" panose="02020603050405020304" pitchFamily="18" charset="0"/>
              </a:rPr>
              <a:t> on the stromal surface of the thylakoid membrane.</a:t>
            </a:r>
          </a:p>
        </p:txBody>
      </p:sp>
    </p:spTree>
    <p:extLst>
      <p:ext uri="{BB962C8B-B14F-4D97-AF65-F5344CB8AC3E}">
        <p14:creationId xmlns:p14="http://schemas.microsoft.com/office/powerpoint/2010/main" val="528469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F0B0C7-91CC-A312-24D4-B56C5A0442A6}"/>
              </a:ext>
            </a:extLst>
          </p:cNvPr>
          <p:cNvSpPr>
            <a:spLocks noGrp="1"/>
          </p:cNvSpPr>
          <p:nvPr>
            <p:ph type="title"/>
          </p:nvPr>
        </p:nvSpPr>
        <p:spPr>
          <a:xfrm>
            <a:off x="628650" y="1359550"/>
            <a:ext cx="7886700" cy="994172"/>
          </a:xfrm>
        </p:spPr>
        <p:txBody>
          <a:bodyPr>
            <a:normAutofit fontScale="90000"/>
          </a:bodyPr>
          <a:lstStyle/>
          <a:p>
            <a:r>
              <a:rPr lang="en-US" dirty="0">
                <a:solidFill>
                  <a:schemeClr val="accent2">
                    <a:lumMod val="75000"/>
                  </a:schemeClr>
                </a:solidFill>
                <a:latin typeface="inherit"/>
              </a:rPr>
              <a:t>Storage products</a:t>
            </a:r>
            <a:br>
              <a:rPr lang="en-US" b="1" dirty="0">
                <a:latin typeface="inherit"/>
              </a:rPr>
            </a:br>
            <a:endParaRPr lang="ru-RU" dirty="0"/>
          </a:p>
        </p:txBody>
      </p:sp>
      <p:sp>
        <p:nvSpPr>
          <p:cNvPr id="4" name="TextBox 3">
            <a:extLst>
              <a:ext uri="{FF2B5EF4-FFF2-40B4-BE49-F238E27FC236}">
                <a16:creationId xmlns:a16="http://schemas.microsoft.com/office/drawing/2014/main" id="{C4CDEA6E-1119-2B42-F23C-C03B5E24AECD}"/>
              </a:ext>
            </a:extLst>
          </p:cNvPr>
          <p:cNvSpPr txBox="1"/>
          <p:nvPr/>
        </p:nvSpPr>
        <p:spPr>
          <a:xfrm>
            <a:off x="837893" y="2353721"/>
            <a:ext cx="7447014" cy="2308324"/>
          </a:xfrm>
          <a:prstGeom prst="rect">
            <a:avLst/>
          </a:prstGeom>
          <a:noFill/>
        </p:spPr>
        <p:txBody>
          <a:bodyPr wrap="square">
            <a:spAutoFit/>
          </a:bodyPr>
          <a:lstStyle/>
          <a:p>
            <a:pPr algn="l"/>
            <a:r>
              <a:rPr lang="en-US" dirty="0">
                <a:solidFill>
                  <a:srgbClr val="202122"/>
                </a:solidFill>
                <a:latin typeface="Times New Roman" panose="02020603050405020304" pitchFamily="18" charset="0"/>
                <a:cs typeface="Times New Roman" panose="02020603050405020304" pitchFamily="18" charset="0"/>
              </a:rPr>
              <a:t>The major photosynthetic products include </a:t>
            </a:r>
            <a:r>
              <a:rPr lang="en-US" dirty="0" err="1">
                <a:solidFill>
                  <a:srgbClr val="202122"/>
                </a:solidFill>
                <a:latin typeface="Times New Roman" panose="02020603050405020304" pitchFamily="18" charset="0"/>
                <a:cs typeface="Times New Roman" panose="02020603050405020304" pitchFamily="18" charset="0"/>
              </a:rPr>
              <a:t>floridoside</a:t>
            </a:r>
            <a:r>
              <a:rPr lang="en-US" dirty="0">
                <a:solidFill>
                  <a:srgbClr val="202122"/>
                </a:solidFill>
                <a:latin typeface="Times New Roman" panose="02020603050405020304" pitchFamily="18" charset="0"/>
                <a:cs typeface="Times New Roman" panose="02020603050405020304" pitchFamily="18" charset="0"/>
              </a:rPr>
              <a:t> (major product), D‐</a:t>
            </a:r>
            <a:r>
              <a:rPr lang="en-US" dirty="0" err="1">
                <a:solidFill>
                  <a:srgbClr val="202122"/>
                </a:solidFill>
                <a:latin typeface="Times New Roman" panose="02020603050405020304" pitchFamily="18" charset="0"/>
                <a:cs typeface="Times New Roman" panose="02020603050405020304" pitchFamily="18" charset="0"/>
              </a:rPr>
              <a:t>isofloridoside</a:t>
            </a:r>
            <a:r>
              <a:rPr lang="en-US" dirty="0">
                <a:solidFill>
                  <a:srgbClr val="202122"/>
                </a:solidFill>
                <a:latin typeface="Times New Roman" panose="02020603050405020304" pitchFamily="18" charset="0"/>
                <a:cs typeface="Times New Roman" panose="02020603050405020304" pitchFamily="18" charset="0"/>
              </a:rPr>
              <a:t>, </a:t>
            </a:r>
            <a:r>
              <a:rPr lang="en-US" dirty="0" err="1">
                <a:solidFill>
                  <a:srgbClr val="202122"/>
                </a:solidFill>
                <a:latin typeface="Times New Roman" panose="02020603050405020304" pitchFamily="18" charset="0"/>
                <a:cs typeface="Times New Roman" panose="02020603050405020304" pitchFamily="18" charset="0"/>
              </a:rPr>
              <a:t>digeneaside</a:t>
            </a:r>
            <a:r>
              <a:rPr lang="en-US" dirty="0">
                <a:solidFill>
                  <a:srgbClr val="202122"/>
                </a:solidFill>
                <a:latin typeface="Times New Roman" panose="02020603050405020304" pitchFamily="18" charset="0"/>
                <a:cs typeface="Times New Roman" panose="02020603050405020304" pitchFamily="18" charset="0"/>
              </a:rPr>
              <a:t>, mannitol, sorbitol, dulcitol etc.</a:t>
            </a:r>
            <a:r>
              <a:rPr lang="kk-KZ" baseline="30000" dirty="0">
                <a:solidFill>
                  <a:srgbClr val="202122"/>
                </a:solidFill>
                <a:latin typeface="Times New Roman" panose="02020603050405020304" pitchFamily="18" charset="0"/>
                <a:cs typeface="Times New Roman" panose="02020603050405020304" pitchFamily="18" charset="0"/>
              </a:rPr>
              <a:t> </a:t>
            </a:r>
            <a:r>
              <a:rPr lang="en-US" dirty="0" err="1">
                <a:solidFill>
                  <a:srgbClr val="202122"/>
                </a:solidFill>
                <a:latin typeface="Times New Roman" panose="02020603050405020304" pitchFamily="18" charset="0"/>
                <a:cs typeface="Times New Roman" panose="02020603050405020304" pitchFamily="18" charset="0"/>
              </a:rPr>
              <a:t>Floridean</a:t>
            </a:r>
            <a:r>
              <a:rPr lang="en-US" dirty="0">
                <a:solidFill>
                  <a:srgbClr val="202122"/>
                </a:solidFill>
                <a:latin typeface="Times New Roman" panose="02020603050405020304" pitchFamily="18" charset="0"/>
                <a:cs typeface="Times New Roman" panose="02020603050405020304" pitchFamily="18" charset="0"/>
              </a:rPr>
              <a:t> starch (similar to amylopectin in land plants), a long-term storage product, is deposited freely (scattered) in the </a:t>
            </a:r>
            <a:r>
              <a:rPr lang="en-US" dirty="0" err="1">
                <a:solidFill>
                  <a:srgbClr val="202122"/>
                </a:solidFill>
                <a:latin typeface="Times New Roman" panose="02020603050405020304" pitchFamily="18" charset="0"/>
                <a:cs typeface="Times New Roman" panose="02020603050405020304" pitchFamily="18" charset="0"/>
              </a:rPr>
              <a:t>cytoplasm.The</a:t>
            </a:r>
            <a:r>
              <a:rPr lang="en-US" dirty="0">
                <a:solidFill>
                  <a:srgbClr val="202122"/>
                </a:solidFill>
                <a:latin typeface="Times New Roman" panose="02020603050405020304" pitchFamily="18" charset="0"/>
                <a:cs typeface="Times New Roman" panose="02020603050405020304" pitchFamily="18" charset="0"/>
              </a:rPr>
              <a:t> concentration of photosynthetic products are altered by the environmental conditions like change in pH, the salinity of medium, change in light intensity, nutrient limitation etc.</a:t>
            </a:r>
            <a:r>
              <a:rPr lang="kk-KZ" baseline="30000" dirty="0">
                <a:solidFill>
                  <a:srgbClr val="202122"/>
                </a:solidFill>
                <a:latin typeface="Times New Roman" panose="02020603050405020304" pitchFamily="18" charset="0"/>
                <a:cs typeface="Times New Roman" panose="02020603050405020304" pitchFamily="18" charset="0"/>
              </a:rPr>
              <a:t> </a:t>
            </a:r>
            <a:r>
              <a:rPr lang="en-US" dirty="0">
                <a:solidFill>
                  <a:srgbClr val="202122"/>
                </a:solidFill>
                <a:latin typeface="Times New Roman" panose="02020603050405020304" pitchFamily="18" charset="0"/>
                <a:cs typeface="Times New Roman" panose="02020603050405020304" pitchFamily="18" charset="0"/>
              </a:rPr>
              <a:t>When the salinity of the medium increases the production of </a:t>
            </a:r>
            <a:r>
              <a:rPr lang="en-US" dirty="0" err="1">
                <a:solidFill>
                  <a:srgbClr val="202122"/>
                </a:solidFill>
                <a:latin typeface="Times New Roman" panose="02020603050405020304" pitchFamily="18" charset="0"/>
                <a:cs typeface="Times New Roman" panose="02020603050405020304" pitchFamily="18" charset="0"/>
              </a:rPr>
              <a:t>floridoside</a:t>
            </a:r>
            <a:r>
              <a:rPr lang="en-US" dirty="0">
                <a:solidFill>
                  <a:srgbClr val="202122"/>
                </a:solidFill>
                <a:latin typeface="Times New Roman" panose="02020603050405020304" pitchFamily="18" charset="0"/>
                <a:cs typeface="Times New Roman" panose="02020603050405020304" pitchFamily="18" charset="0"/>
              </a:rPr>
              <a:t> is increased in order to prevent water from leaving the algal cells.</a:t>
            </a:r>
          </a:p>
        </p:txBody>
      </p:sp>
    </p:spTree>
    <p:extLst>
      <p:ext uri="{BB962C8B-B14F-4D97-AF65-F5344CB8AC3E}">
        <p14:creationId xmlns:p14="http://schemas.microsoft.com/office/powerpoint/2010/main" val="382259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018032" y="914400"/>
            <a:ext cx="7077456" cy="5571744"/>
          </a:xfrm>
          <a:prstGeom prst="rect">
            <a:avLst/>
          </a:prstGeom>
        </p:spPr>
      </p:pic>
      <p:sp>
        <p:nvSpPr>
          <p:cNvPr id="3" name="Прямоугольник 2"/>
          <p:cNvSpPr/>
          <p:nvPr/>
        </p:nvSpPr>
        <p:spPr>
          <a:xfrm>
            <a:off x="1905000" y="402336"/>
            <a:ext cx="5251704" cy="262128"/>
          </a:xfrm>
          <a:prstGeom prst="rect">
            <a:avLst/>
          </a:prstGeom>
        </p:spPr>
        <p:txBody>
          <a:bodyPr lIns="0" tIns="0" rIns="0" bIns="0">
            <a:noAutofit/>
          </a:bodyPr>
          <a:lstStyle/>
          <a:p>
            <a:pPr indent="0" algn="ctr">
              <a:spcAft>
                <a:spcPts val="1260"/>
              </a:spcAft>
            </a:pPr>
            <a:r>
              <a:rPr lang="en-US" sz="2400" b="1" dirty="0">
                <a:solidFill>
                  <a:srgbClr val="7030A0"/>
                </a:solidFill>
                <a:latin typeface="Arial"/>
              </a:rPr>
              <a:t>MORPHOLOGY OF AN ALGAL CELL</a:t>
            </a:r>
          </a:p>
        </p:txBody>
      </p:sp>
    </p:spTree>
    <p:extLst>
      <p:ext uri="{BB962C8B-B14F-4D97-AF65-F5344CB8AC3E}">
        <p14:creationId xmlns:p14="http://schemas.microsoft.com/office/powerpoint/2010/main" val="3680283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C3DF1-4777-746B-B5CB-0706AB5EE13F}"/>
              </a:ext>
            </a:extLst>
          </p:cNvPr>
          <p:cNvSpPr>
            <a:spLocks noGrp="1"/>
          </p:cNvSpPr>
          <p:nvPr>
            <p:ph type="title"/>
          </p:nvPr>
        </p:nvSpPr>
        <p:spPr>
          <a:xfrm>
            <a:off x="353961" y="1547084"/>
            <a:ext cx="7886700" cy="994172"/>
          </a:xfrm>
        </p:spPr>
        <p:txBody>
          <a:bodyPr>
            <a:normAutofit fontScale="90000"/>
          </a:bodyPr>
          <a:lstStyle/>
          <a:p>
            <a:r>
              <a:rPr lang="en-US" sz="3000" b="1" dirty="0">
                <a:solidFill>
                  <a:schemeClr val="accent2">
                    <a:lumMod val="75000"/>
                  </a:schemeClr>
                </a:solidFill>
                <a:latin typeface="Linux Libertine"/>
              </a:rPr>
              <a:t>Reproduction</a:t>
            </a:r>
            <a:br>
              <a:rPr lang="en-US" b="1" dirty="0">
                <a:latin typeface="Linux Libertine"/>
              </a:rPr>
            </a:br>
            <a:endParaRPr lang="ru-RU" dirty="0"/>
          </a:p>
        </p:txBody>
      </p:sp>
      <p:sp>
        <p:nvSpPr>
          <p:cNvPr id="4" name="TextBox 3">
            <a:extLst>
              <a:ext uri="{FF2B5EF4-FFF2-40B4-BE49-F238E27FC236}">
                <a16:creationId xmlns:a16="http://schemas.microsoft.com/office/drawing/2014/main" id="{27CA3D94-1DE3-E6A0-1C09-75DBB38D6619}"/>
              </a:ext>
            </a:extLst>
          </p:cNvPr>
          <p:cNvSpPr txBox="1"/>
          <p:nvPr/>
        </p:nvSpPr>
        <p:spPr>
          <a:xfrm>
            <a:off x="353961" y="2274206"/>
            <a:ext cx="8161389" cy="1477328"/>
          </a:xfrm>
          <a:prstGeom prst="rect">
            <a:avLst/>
          </a:prstGeom>
          <a:noFill/>
        </p:spPr>
        <p:txBody>
          <a:bodyPr wrap="square">
            <a:spAutoFit/>
          </a:bodyPr>
          <a:lstStyle/>
          <a:p>
            <a:pPr algn="l"/>
            <a:endParaRPr lang="en-US" dirty="0">
              <a:latin typeface="Times New Roman" panose="02020603050405020304" pitchFamily="18" charset="0"/>
              <a:cs typeface="Times New Roman" panose="02020603050405020304" pitchFamily="18" charset="0"/>
            </a:endParaRPr>
          </a:p>
          <a:p>
            <a:pPr algn="l"/>
            <a:r>
              <a:rPr lang="en-US" dirty="0">
                <a:solidFill>
                  <a:srgbClr val="202122"/>
                </a:solidFill>
                <a:latin typeface="Times New Roman" panose="02020603050405020304" pitchFamily="18" charset="0"/>
                <a:cs typeface="Times New Roman" panose="02020603050405020304" pitchFamily="18" charset="0"/>
              </a:rPr>
              <a:t>The reproductive cycle of red algae may be triggered by factors such as day length. Red algae reproduce sexually as well as asexually. Asexual reproduction can occur through the production of spores and by vegetative means (fragmentation, cell division or propagules production).</a:t>
            </a:r>
          </a:p>
        </p:txBody>
      </p:sp>
    </p:spTree>
    <p:extLst>
      <p:ext uri="{BB962C8B-B14F-4D97-AF65-F5344CB8AC3E}">
        <p14:creationId xmlns:p14="http://schemas.microsoft.com/office/powerpoint/2010/main" val="235170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43FDBD-8799-401D-95F3-4871467A46D7}"/>
              </a:ext>
            </a:extLst>
          </p:cNvPr>
          <p:cNvSpPr>
            <a:spLocks noGrp="1"/>
          </p:cNvSpPr>
          <p:nvPr>
            <p:ph type="title"/>
          </p:nvPr>
        </p:nvSpPr>
        <p:spPr/>
        <p:txBody>
          <a:bodyPr/>
          <a:lstStyle/>
          <a:p>
            <a:endParaRPr lang="ru-RU"/>
          </a:p>
        </p:txBody>
      </p:sp>
      <p:pic>
        <p:nvPicPr>
          <p:cNvPr id="6" name="Рисунок 5">
            <a:extLst>
              <a:ext uri="{FF2B5EF4-FFF2-40B4-BE49-F238E27FC236}">
                <a16:creationId xmlns:a16="http://schemas.microsoft.com/office/drawing/2014/main" id="{C73BC38F-6B0F-6080-C6D6-FC0587036E22}"/>
              </a:ext>
            </a:extLst>
          </p:cNvPr>
          <p:cNvPicPr>
            <a:picLocks noChangeAspect="1"/>
          </p:cNvPicPr>
          <p:nvPr/>
        </p:nvPicPr>
        <p:blipFill>
          <a:blip r:embed="rId2"/>
          <a:srcRect l="42664" t="11809" r="14795" b="7958"/>
          <a:stretch/>
        </p:blipFill>
        <p:spPr>
          <a:xfrm>
            <a:off x="1847296" y="985132"/>
            <a:ext cx="4433341" cy="4887736"/>
          </a:xfrm>
          <a:prstGeom prst="rect">
            <a:avLst/>
          </a:prstGeom>
        </p:spPr>
      </p:pic>
    </p:spTree>
    <p:extLst>
      <p:ext uri="{BB962C8B-B14F-4D97-AF65-F5344CB8AC3E}">
        <p14:creationId xmlns:p14="http://schemas.microsoft.com/office/powerpoint/2010/main" val="2312775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03DFD9-79D7-9313-806D-89FEC714D5B6}"/>
              </a:ext>
            </a:extLst>
          </p:cNvPr>
          <p:cNvSpPr>
            <a:spLocks noGrp="1"/>
          </p:cNvSpPr>
          <p:nvPr>
            <p:ph type="title"/>
          </p:nvPr>
        </p:nvSpPr>
        <p:spPr/>
        <p:txBody>
          <a:bodyPr/>
          <a:lstStyle/>
          <a:p>
            <a:endParaRPr lang="ru-RU"/>
          </a:p>
        </p:txBody>
      </p:sp>
      <p:pic>
        <p:nvPicPr>
          <p:cNvPr id="8" name="Рисунок 7">
            <a:extLst>
              <a:ext uri="{FF2B5EF4-FFF2-40B4-BE49-F238E27FC236}">
                <a16:creationId xmlns:a16="http://schemas.microsoft.com/office/drawing/2014/main" id="{7EBE9B8A-2605-FCEC-8DB1-37D3FDAE3E77}"/>
              </a:ext>
            </a:extLst>
          </p:cNvPr>
          <p:cNvPicPr>
            <a:picLocks noChangeAspect="1"/>
          </p:cNvPicPr>
          <p:nvPr/>
        </p:nvPicPr>
        <p:blipFill>
          <a:blip r:embed="rId2"/>
          <a:srcRect l="18073" t="31329" r="41353" b="42946"/>
          <a:stretch/>
        </p:blipFill>
        <p:spPr>
          <a:xfrm>
            <a:off x="628651" y="1131094"/>
            <a:ext cx="8163281" cy="3018083"/>
          </a:xfrm>
          <a:prstGeom prst="rect">
            <a:avLst/>
          </a:prstGeom>
        </p:spPr>
      </p:pic>
      <p:sp>
        <p:nvSpPr>
          <p:cNvPr id="4" name="TextBox 3">
            <a:extLst>
              <a:ext uri="{FF2B5EF4-FFF2-40B4-BE49-F238E27FC236}">
                <a16:creationId xmlns:a16="http://schemas.microsoft.com/office/drawing/2014/main" id="{D7D27044-EB14-EB9B-F3BC-31F97247447B}"/>
              </a:ext>
            </a:extLst>
          </p:cNvPr>
          <p:cNvSpPr txBox="1"/>
          <p:nvPr/>
        </p:nvSpPr>
        <p:spPr>
          <a:xfrm>
            <a:off x="1190933" y="4569133"/>
            <a:ext cx="7499555" cy="784830"/>
          </a:xfrm>
          <a:prstGeom prst="rect">
            <a:avLst/>
          </a:prstGeom>
          <a:noFill/>
        </p:spPr>
        <p:txBody>
          <a:bodyPr wrap="square">
            <a:spAutoFit/>
          </a:bodyPr>
          <a:lstStyle/>
          <a:p>
            <a:pPr algn="ctr"/>
            <a:r>
              <a:rPr lang="en-US" sz="1500" dirty="0">
                <a:latin typeface="Times New Roman" panose="02020603050405020304" pitchFamily="18" charset="0"/>
                <a:cs typeface="Times New Roman" panose="02020603050405020304" pitchFamily="18" charset="0"/>
              </a:rPr>
              <a:t>In red algae such as this </a:t>
            </a:r>
            <a:r>
              <a:rPr lang="en-US" sz="1500" i="1" dirty="0" err="1">
                <a:latin typeface="Times New Roman" panose="02020603050405020304" pitchFamily="18" charset="0"/>
                <a:cs typeface="Times New Roman" panose="02020603050405020304" pitchFamily="18" charset="0"/>
              </a:rPr>
              <a:t>Polysiphonia</a:t>
            </a:r>
            <a:r>
              <a:rPr lang="en-US" sz="1500" dirty="0">
                <a:latin typeface="Times New Roman" panose="02020603050405020304" pitchFamily="18" charset="0"/>
                <a:cs typeface="Times New Roman" panose="02020603050405020304" pitchFamily="18" charset="0"/>
              </a:rPr>
              <a:t>, tiny dust-like sperm cells, called spermatia, are released in great numbers from male plants. As the spermatia swirl around in the water, they are caught by the egg-producing structure on a female plant by long projections called trichogynes.</a:t>
            </a:r>
            <a:endParaRPr lang="ru-RU"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615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CF63F2-0DB3-7464-C5F2-6E2EA9821D86}"/>
              </a:ext>
            </a:extLst>
          </p:cNvPr>
          <p:cNvSpPr>
            <a:spLocks noGrp="1"/>
          </p:cNvSpPr>
          <p:nvPr>
            <p:ph type="title"/>
          </p:nvPr>
        </p:nvSpPr>
        <p:spPr/>
        <p:txBody>
          <a:bodyPr>
            <a:normAutofit fontScale="90000"/>
          </a:bodyPr>
          <a:lstStyle/>
          <a:p>
            <a:r>
              <a:rPr lang="en-US" i="0" dirty="0">
                <a:solidFill>
                  <a:schemeClr val="accent2">
                    <a:lumMod val="75000"/>
                  </a:schemeClr>
                </a:solidFill>
                <a:effectLst/>
                <a:latin typeface="Poppins" panose="00000500000000000000" pitchFamily="2" charset="0"/>
              </a:rPr>
              <a:t>Uses of Red Algae</a:t>
            </a:r>
            <a:br>
              <a:rPr lang="en-US" b="1" i="0" dirty="0">
                <a:solidFill>
                  <a:srgbClr val="444444"/>
                </a:solidFill>
                <a:effectLst/>
                <a:latin typeface="Poppins" panose="00000500000000000000" pitchFamily="2" charset="0"/>
              </a:rPr>
            </a:br>
            <a:endParaRPr lang="ru-RU" dirty="0"/>
          </a:p>
        </p:txBody>
      </p:sp>
      <p:sp>
        <p:nvSpPr>
          <p:cNvPr id="4" name="TextBox 3">
            <a:extLst>
              <a:ext uri="{FF2B5EF4-FFF2-40B4-BE49-F238E27FC236}">
                <a16:creationId xmlns:a16="http://schemas.microsoft.com/office/drawing/2014/main" id="{D933684E-8E1C-DC38-9591-3A35D1DC1DF6}"/>
              </a:ext>
            </a:extLst>
          </p:cNvPr>
          <p:cNvSpPr txBox="1"/>
          <p:nvPr/>
        </p:nvSpPr>
        <p:spPr>
          <a:xfrm>
            <a:off x="479323" y="2125266"/>
            <a:ext cx="7584359" cy="3054682"/>
          </a:xfrm>
          <a:prstGeom prst="rect">
            <a:avLst/>
          </a:prstGeom>
          <a:noFill/>
        </p:spPr>
        <p:txBody>
          <a:bodyPr wrap="square">
            <a:spAutoFit/>
          </a:bodyPr>
          <a:lstStyle/>
          <a:p>
            <a:pPr>
              <a:spcAft>
                <a:spcPts val="281"/>
              </a:spcAft>
              <a:buFont typeface="Arial" panose="020B0604020202020204" pitchFamily="34" charset="0"/>
              <a:buChar char="•"/>
            </a:pPr>
            <a:r>
              <a:rPr lang="en-US" sz="1500" dirty="0">
                <a:solidFill>
                  <a:srgbClr val="444444"/>
                </a:solidFill>
                <a:latin typeface="Poppins" panose="00000500000000000000" pitchFamily="2" charset="0"/>
              </a:rPr>
              <a:t>Algae provide natural food for fish and other aquatic animals.</a:t>
            </a:r>
          </a:p>
          <a:p>
            <a:pPr>
              <a:spcAft>
                <a:spcPts val="281"/>
              </a:spcAft>
              <a:buFont typeface="Arial" panose="020B0604020202020204" pitchFamily="34" charset="0"/>
              <a:buChar char="•"/>
            </a:pPr>
            <a:r>
              <a:rPr lang="en-US" sz="1500" dirty="0">
                <a:solidFill>
                  <a:srgbClr val="444444"/>
                </a:solidFill>
                <a:latin typeface="Poppins" panose="00000500000000000000" pitchFamily="2" charset="0"/>
              </a:rPr>
              <a:t>Red alga is the most important commercial food in Japan and in the region of North Atlantic.</a:t>
            </a:r>
          </a:p>
          <a:p>
            <a:pPr>
              <a:spcAft>
                <a:spcPts val="281"/>
              </a:spcAft>
              <a:buFont typeface="Arial" panose="020B0604020202020204" pitchFamily="34" charset="0"/>
              <a:buChar char="•"/>
            </a:pPr>
            <a:r>
              <a:rPr lang="en-US" sz="1500" dirty="0">
                <a:solidFill>
                  <a:srgbClr val="444444"/>
                </a:solidFill>
                <a:latin typeface="Poppins" panose="00000500000000000000" pitchFamily="2" charset="0"/>
              </a:rPr>
              <a:t>Agar or agar-agar, a jelly-like substance which is used in puddings, dairy toppings and other instant food products is extracted from Red algae.</a:t>
            </a:r>
          </a:p>
          <a:p>
            <a:pPr>
              <a:spcAft>
                <a:spcPts val="281"/>
              </a:spcAft>
              <a:buFont typeface="Arial" panose="020B0604020202020204" pitchFamily="34" charset="0"/>
              <a:buChar char="•"/>
            </a:pPr>
            <a:r>
              <a:rPr lang="en-US" sz="1500" dirty="0">
                <a:solidFill>
                  <a:srgbClr val="444444"/>
                </a:solidFill>
                <a:latin typeface="Poppins" panose="00000500000000000000" pitchFamily="2" charset="0"/>
              </a:rPr>
              <a:t>Red algae are used as the source of food for thousands of years as they are high in vitamins, minerals, a rich source of calcium, magnesium, and antioxidants.</a:t>
            </a:r>
          </a:p>
          <a:p>
            <a:pPr>
              <a:spcAft>
                <a:spcPts val="281"/>
              </a:spcAft>
              <a:buFont typeface="Arial" panose="020B0604020202020204" pitchFamily="34" charset="0"/>
              <a:buChar char="•"/>
            </a:pPr>
            <a:r>
              <a:rPr lang="en-US" sz="1500" dirty="0">
                <a:solidFill>
                  <a:srgbClr val="444444"/>
                </a:solidFill>
                <a:latin typeface="Poppins" panose="00000500000000000000" pitchFamily="2" charset="0"/>
              </a:rPr>
              <a:t>They are sources of dietary </a:t>
            </a:r>
            <a:r>
              <a:rPr lang="en-US" sz="1500" dirty="0" err="1">
                <a:solidFill>
                  <a:srgbClr val="444444"/>
                </a:solidFill>
                <a:latin typeface="Poppins" panose="00000500000000000000" pitchFamily="2" charset="0"/>
              </a:rPr>
              <a:t>fibre</a:t>
            </a:r>
            <a:r>
              <a:rPr lang="en-US" sz="1500" dirty="0">
                <a:solidFill>
                  <a:srgbClr val="444444"/>
                </a:solidFill>
                <a:latin typeface="Poppins" panose="00000500000000000000" pitchFamily="2" charset="0"/>
              </a:rPr>
              <a:t> as they have the ability to promote healthy circulation, lower bad cholesterol and regulate blood sugar levels.</a:t>
            </a:r>
          </a:p>
          <a:p>
            <a:pPr>
              <a:spcAft>
                <a:spcPts val="281"/>
              </a:spcAft>
              <a:buFont typeface="Arial" panose="020B0604020202020204" pitchFamily="34" charset="0"/>
              <a:buChar char="•"/>
            </a:pPr>
            <a:r>
              <a:rPr lang="en-US" sz="1500" dirty="0">
                <a:solidFill>
                  <a:srgbClr val="444444"/>
                </a:solidFill>
                <a:latin typeface="Poppins" panose="00000500000000000000" pitchFamily="2" charset="0"/>
              </a:rPr>
              <a:t>They are also involved in nourishing your skin, boosting the immune system and contributing to bone health</a:t>
            </a:r>
          </a:p>
        </p:txBody>
      </p:sp>
    </p:spTree>
    <p:extLst>
      <p:ext uri="{BB962C8B-B14F-4D97-AF65-F5344CB8AC3E}">
        <p14:creationId xmlns:p14="http://schemas.microsoft.com/office/powerpoint/2010/main" val="127132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80728"/>
            <a:ext cx="8229600" cy="4608512"/>
          </a:xfrm>
        </p:spPr>
        <p:txBody>
          <a:bodyPr>
            <a:normAutofit/>
          </a:bodyPr>
          <a:lstStyle/>
          <a:p>
            <a:pPr marL="0" indent="357188">
              <a:buNone/>
            </a:pPr>
            <a:r>
              <a:rPr lang="en-US" b="1" i="1" dirty="0">
                <a:solidFill>
                  <a:schemeClr val="accent2"/>
                </a:solidFill>
              </a:rPr>
              <a:t>                   2-ALGAL HABITAT</a:t>
            </a:r>
          </a:p>
          <a:p>
            <a:pPr marL="0" indent="357188">
              <a:buNone/>
            </a:pPr>
            <a:r>
              <a:rPr lang="en-US" sz="2200" dirty="0"/>
              <a:t>Algae are a group of ubiquitous organisms which are present in diverse habitats such as water (aquatic algae), land (terrestrial algae), they also grow as an epiphyte, </a:t>
            </a:r>
            <a:r>
              <a:rPr lang="en-US" sz="2200" dirty="0" err="1"/>
              <a:t>endophyte</a:t>
            </a:r>
            <a:r>
              <a:rPr lang="en-US" sz="2200" dirty="0"/>
              <a:t>, and as well as in extreme conditions,</a:t>
            </a:r>
          </a:p>
          <a:p>
            <a:pPr marL="0" indent="357188">
              <a:buNone/>
            </a:pPr>
            <a:r>
              <a:rPr lang="en-US" sz="2200" dirty="0"/>
              <a:t>1-Planktonic: ‘free-floating’.</a:t>
            </a:r>
          </a:p>
          <a:p>
            <a:pPr marL="0" indent="357188">
              <a:buNone/>
            </a:pPr>
            <a:r>
              <a:rPr lang="en-US" sz="2200" dirty="0"/>
              <a:t>2- Attached:</a:t>
            </a:r>
          </a:p>
          <a:p>
            <a:pPr marL="0" indent="357188">
              <a:buNone/>
            </a:pPr>
            <a:r>
              <a:rPr lang="en-US" sz="2200" dirty="0"/>
              <a:t>A-</a:t>
            </a:r>
            <a:r>
              <a:rPr lang="en-US" sz="2200" dirty="0" err="1"/>
              <a:t>Epipelic</a:t>
            </a:r>
            <a:r>
              <a:rPr lang="en-US" sz="2200" dirty="0"/>
              <a:t>: On Sediment</a:t>
            </a:r>
          </a:p>
          <a:p>
            <a:pPr marL="0" indent="357188">
              <a:buNone/>
            </a:pPr>
            <a:r>
              <a:rPr lang="en-US" sz="2200" dirty="0"/>
              <a:t>B-Epiphytic: In Aquatic Vegetation (</a:t>
            </a:r>
            <a:r>
              <a:rPr lang="en-US" sz="2200" dirty="0" err="1"/>
              <a:t>Macrophytes</a:t>
            </a:r>
            <a:r>
              <a:rPr lang="en-US" sz="2200" dirty="0"/>
              <a:t>)</a:t>
            </a:r>
          </a:p>
          <a:p>
            <a:pPr marL="0" indent="357188">
              <a:buNone/>
            </a:pPr>
            <a:r>
              <a:rPr lang="en-US" sz="2200" dirty="0"/>
              <a:t>C-</a:t>
            </a:r>
            <a:r>
              <a:rPr lang="en-US" sz="2200" dirty="0" err="1"/>
              <a:t>Epilithic</a:t>
            </a:r>
            <a:r>
              <a:rPr lang="en-US" sz="2200" dirty="0"/>
              <a:t>: On rocks.</a:t>
            </a:r>
          </a:p>
          <a:p>
            <a:pPr marL="0" indent="357188">
              <a:buNone/>
            </a:pPr>
            <a:r>
              <a:rPr lang="en-US" sz="2200" dirty="0"/>
              <a:t>D-</a:t>
            </a:r>
            <a:r>
              <a:rPr lang="en-US" sz="2200" dirty="0" err="1"/>
              <a:t>Episammic</a:t>
            </a:r>
            <a:r>
              <a:rPr lang="en-US" sz="2200" dirty="0"/>
              <a:t>: On sand.</a:t>
            </a:r>
            <a:endParaRPr lang="ru-RU" sz="2200" dirty="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l="10836" r="6642" b="9900"/>
          <a:stretch>
            <a:fillRect/>
          </a:stretch>
        </p:blipFill>
        <p:spPr bwMode="auto">
          <a:xfrm>
            <a:off x="539552" y="836712"/>
            <a:ext cx="8054638" cy="4068000"/>
          </a:xfrm>
          <a:prstGeom prst="rect">
            <a:avLst/>
          </a:prstGeom>
          <a:noFill/>
          <a:ln w="9525">
            <a:noFill/>
            <a:miter lim="800000"/>
            <a:headEnd/>
            <a:tailEnd/>
          </a:ln>
        </p:spPr>
      </p:pic>
      <p:sp>
        <p:nvSpPr>
          <p:cNvPr id="7" name="TextBox 6"/>
          <p:cNvSpPr txBox="1"/>
          <p:nvPr/>
        </p:nvSpPr>
        <p:spPr>
          <a:xfrm>
            <a:off x="1979712" y="5085184"/>
            <a:ext cx="5112568" cy="369332"/>
          </a:xfrm>
          <a:prstGeom prst="rect">
            <a:avLst/>
          </a:prstGeom>
          <a:noFill/>
        </p:spPr>
        <p:txBody>
          <a:bodyPr wrap="square" rtlCol="0">
            <a:spAutoFit/>
          </a:bodyPr>
          <a:lstStyle/>
          <a:p>
            <a:r>
              <a:rPr lang="en-US" dirty="0"/>
              <a:t>Fig. 1: Different habitat of Algal Community</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836712"/>
            <a:ext cx="4824536" cy="562074"/>
          </a:xfrm>
        </p:spPr>
        <p:txBody>
          <a:bodyPr>
            <a:normAutofit fontScale="90000"/>
          </a:bodyPr>
          <a:lstStyle/>
          <a:p>
            <a:pPr algn="l"/>
            <a:br>
              <a:rPr lang="en-US" b="1" i="1" dirty="0">
                <a:solidFill>
                  <a:schemeClr val="accent2"/>
                </a:solidFill>
              </a:rPr>
            </a:br>
            <a:r>
              <a:rPr lang="en-US" sz="3100" b="1" i="1" dirty="0">
                <a:solidFill>
                  <a:schemeClr val="accent2"/>
                </a:solidFill>
              </a:rPr>
              <a:t>3 - MORPHOLOGY OF ALGAE</a:t>
            </a:r>
            <a:br>
              <a:rPr lang="en-US" sz="3100" b="1" i="1" dirty="0">
                <a:solidFill>
                  <a:schemeClr val="accent2"/>
                </a:solidFill>
              </a:rPr>
            </a:br>
            <a:endParaRPr lang="ru-RU" sz="3100" dirty="0"/>
          </a:p>
        </p:txBody>
      </p:sp>
      <p:sp>
        <p:nvSpPr>
          <p:cNvPr id="3" name="Содержимое 2"/>
          <p:cNvSpPr>
            <a:spLocks noGrp="1"/>
          </p:cNvSpPr>
          <p:nvPr>
            <p:ph idx="1"/>
          </p:nvPr>
        </p:nvSpPr>
        <p:spPr>
          <a:xfrm>
            <a:off x="467544" y="1556792"/>
            <a:ext cx="8229600" cy="3456383"/>
          </a:xfrm>
        </p:spPr>
        <p:txBody>
          <a:bodyPr>
            <a:normAutofit/>
          </a:bodyPr>
          <a:lstStyle/>
          <a:p>
            <a:pPr marL="0" indent="357188" algn="just">
              <a:spcBef>
                <a:spcPts val="0"/>
              </a:spcBef>
              <a:buNone/>
            </a:pPr>
            <a:r>
              <a:rPr lang="en-US" sz="2400" b="1" dirty="0">
                <a:solidFill>
                  <a:schemeClr val="accent6">
                    <a:lumMod val="75000"/>
                  </a:schemeClr>
                </a:solidFill>
              </a:rPr>
              <a:t>1-Unicellular</a:t>
            </a:r>
          </a:p>
          <a:p>
            <a:pPr marL="0" indent="357188" algn="just">
              <a:spcBef>
                <a:spcPts val="0"/>
              </a:spcBef>
              <a:buNone/>
            </a:pPr>
            <a:r>
              <a:rPr lang="en-US" sz="2400" dirty="0"/>
              <a:t>Unicellular algae consist of a single cell. The single cell of the body contains a chloroplast, which conducts photosynthesis to create energy from sunlight, and often contains a structure called a </a:t>
            </a:r>
            <a:r>
              <a:rPr lang="en-US" sz="2400" dirty="0" err="1"/>
              <a:t>pyrenoid</a:t>
            </a:r>
            <a:r>
              <a:rPr lang="en-US" sz="2400" dirty="0"/>
              <a:t> that can store energy and contractile vacuoles that help to regulate the amount of water and salts within the cell (i.e., </a:t>
            </a:r>
            <a:r>
              <a:rPr lang="en-US" sz="2400" dirty="0" err="1"/>
              <a:t>osmoregulation</a:t>
            </a:r>
            <a:r>
              <a:rPr lang="en-US" sz="2400" dirty="0"/>
              <a:t>), with or without flagella. Some unicellular algae such as </a:t>
            </a:r>
            <a:r>
              <a:rPr lang="en-US" sz="2400" dirty="0" err="1"/>
              <a:t>Chlamydomonas</a:t>
            </a:r>
            <a:r>
              <a:rPr lang="en-US" sz="2400" dirty="0"/>
              <a:t> are motile, or able to move, using flagella. Non-motile </a:t>
            </a:r>
            <a:r>
              <a:rPr lang="en-US" sz="2400" dirty="0" err="1"/>
              <a:t>unicell</a:t>
            </a:r>
            <a:r>
              <a:rPr lang="en-US" sz="2400" dirty="0"/>
              <a:t> </a:t>
            </a:r>
            <a:r>
              <a:rPr lang="en-US" sz="2400" b="1" dirty="0"/>
              <a:t>– </a:t>
            </a:r>
            <a:r>
              <a:rPr lang="en-US" sz="2400" i="1" dirty="0"/>
              <a:t>Chlorella.</a:t>
            </a:r>
            <a:endParaRPr lang="en-US" sz="2400" dirty="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229600" cy="2736303"/>
          </a:xfrm>
        </p:spPr>
        <p:txBody>
          <a:bodyPr>
            <a:normAutofit/>
          </a:bodyPr>
          <a:lstStyle/>
          <a:p>
            <a:pPr marL="0" indent="0" algn="just">
              <a:spcBef>
                <a:spcPts val="0"/>
              </a:spcBef>
              <a:buNone/>
            </a:pPr>
            <a:r>
              <a:rPr lang="en-US" sz="2400" b="1" dirty="0">
                <a:solidFill>
                  <a:schemeClr val="accent6">
                    <a:lumMod val="75000"/>
                  </a:schemeClr>
                </a:solidFill>
              </a:rPr>
              <a:t>2-Colonial</a:t>
            </a:r>
          </a:p>
          <a:p>
            <a:pPr marL="0" indent="357188" algn="just">
              <a:spcBef>
                <a:spcPts val="0"/>
              </a:spcBef>
              <a:buNone/>
            </a:pPr>
            <a:r>
              <a:rPr lang="en-US" sz="2400" dirty="0"/>
              <a:t>Colonial algae include different numbers of cells. Some, such as </a:t>
            </a:r>
            <a:r>
              <a:rPr lang="en-US" sz="2400" i="1" dirty="0"/>
              <a:t>Gonium</a:t>
            </a:r>
            <a:r>
              <a:rPr lang="en-US" sz="2400" dirty="0"/>
              <a:t>, consist of a small group of cells, whereas others, such as </a:t>
            </a:r>
            <a:r>
              <a:rPr lang="en-US" sz="2400" i="1" dirty="0" err="1"/>
              <a:t>Volvox</a:t>
            </a:r>
            <a:r>
              <a:rPr lang="en-US" sz="2400" dirty="0"/>
              <a:t>, consist of hundreds of cells. Specialized colonies called </a:t>
            </a:r>
            <a:r>
              <a:rPr lang="en-US" sz="2400" b="1" dirty="0">
                <a:solidFill>
                  <a:srgbClr val="C00000"/>
                </a:solidFill>
              </a:rPr>
              <a:t>coenobium</a:t>
            </a:r>
            <a:r>
              <a:rPr lang="en-US" sz="2400" dirty="0"/>
              <a:t> contain a specific number of cells, each with their own tasks, that cannot survive alone. Like unicellular algae, many colonial algae are motile.</a:t>
            </a:r>
          </a:p>
          <a:p>
            <a:pPr>
              <a:spcBef>
                <a:spcPts val="0"/>
              </a:spcBef>
            </a:pPr>
            <a:endParaRPr lang="ru-RU" dirty="0"/>
          </a:p>
        </p:txBody>
      </p:sp>
      <p:pic>
        <p:nvPicPr>
          <p:cNvPr id="3074" name="Picture 2" descr="C:\Users\ADM\Documents\Karime\2018\Lectures\Biodiversity of plants\Lecture\37micalg.GIF"/>
          <p:cNvPicPr>
            <a:picLocks noChangeAspect="1" noChangeArrowheads="1"/>
          </p:cNvPicPr>
          <p:nvPr/>
        </p:nvPicPr>
        <p:blipFill>
          <a:blip r:embed="rId2" cstate="print"/>
          <a:srcRect/>
          <a:stretch>
            <a:fillRect/>
          </a:stretch>
        </p:blipFill>
        <p:spPr bwMode="auto">
          <a:xfrm>
            <a:off x="5292080" y="3356992"/>
            <a:ext cx="3206105" cy="2520000"/>
          </a:xfrm>
          <a:prstGeom prst="rect">
            <a:avLst/>
          </a:prstGeom>
          <a:noFill/>
        </p:spPr>
      </p:pic>
      <p:sp>
        <p:nvSpPr>
          <p:cNvPr id="5" name="Прямоугольник 4"/>
          <p:cNvSpPr/>
          <p:nvPr/>
        </p:nvSpPr>
        <p:spPr>
          <a:xfrm>
            <a:off x="5076056" y="6021288"/>
            <a:ext cx="3672408" cy="646331"/>
          </a:xfrm>
          <a:prstGeom prst="rect">
            <a:avLst/>
          </a:prstGeom>
        </p:spPr>
        <p:txBody>
          <a:bodyPr wrap="square">
            <a:spAutoFit/>
          </a:bodyPr>
          <a:lstStyle/>
          <a:p>
            <a:pPr algn="just"/>
            <a:r>
              <a:rPr lang="en-US" dirty="0"/>
              <a:t>Fig. 4 </a:t>
            </a:r>
            <a:r>
              <a:rPr lang="en-US" i="1" dirty="0" err="1"/>
              <a:t>Oocystis</a:t>
            </a:r>
            <a:r>
              <a:rPr lang="en-US" dirty="0"/>
              <a:t> is an example of a colonial green alga</a:t>
            </a:r>
            <a:endParaRPr lang="ru-RU" dirty="0"/>
          </a:p>
        </p:txBody>
      </p:sp>
      <p:pic>
        <p:nvPicPr>
          <p:cNvPr id="3075" name="Picture 3" descr="C:\Users\ADM\Documents\Karime\2018\Lectures\Biodiversity of plants\Lecture\volvox1.jpg"/>
          <p:cNvPicPr>
            <a:picLocks noChangeAspect="1" noChangeArrowheads="1"/>
          </p:cNvPicPr>
          <p:nvPr/>
        </p:nvPicPr>
        <p:blipFill>
          <a:blip r:embed="rId3" cstate="print"/>
          <a:srcRect/>
          <a:stretch>
            <a:fillRect/>
          </a:stretch>
        </p:blipFill>
        <p:spPr bwMode="auto">
          <a:xfrm>
            <a:off x="539552" y="3429000"/>
            <a:ext cx="3701250" cy="2520000"/>
          </a:xfrm>
          <a:prstGeom prst="rect">
            <a:avLst/>
          </a:prstGeom>
          <a:noFill/>
        </p:spPr>
      </p:pic>
      <p:sp>
        <p:nvSpPr>
          <p:cNvPr id="7" name="Прямоугольник 6"/>
          <p:cNvSpPr/>
          <p:nvPr/>
        </p:nvSpPr>
        <p:spPr>
          <a:xfrm>
            <a:off x="539552" y="6021288"/>
            <a:ext cx="3240360" cy="646331"/>
          </a:xfrm>
          <a:prstGeom prst="rect">
            <a:avLst/>
          </a:prstGeom>
        </p:spPr>
        <p:txBody>
          <a:bodyPr wrap="square">
            <a:spAutoFit/>
          </a:bodyPr>
          <a:lstStyle/>
          <a:p>
            <a:r>
              <a:rPr lang="en-US" dirty="0"/>
              <a:t>Fig. 3 </a:t>
            </a:r>
            <a:r>
              <a:rPr lang="en-US" i="1" dirty="0" err="1"/>
              <a:t>Volvox</a:t>
            </a:r>
            <a:r>
              <a:rPr lang="en-US" i="1" dirty="0"/>
              <a:t> </a:t>
            </a:r>
            <a:r>
              <a:rPr lang="en-US" dirty="0"/>
              <a:t>is an example of a motile coenobium</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5216</Words>
  <Application>Microsoft Office PowerPoint</Application>
  <PresentationFormat>Экран (4:3)</PresentationFormat>
  <Paragraphs>212</Paragraphs>
  <Slides>53</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53</vt:i4>
      </vt:variant>
    </vt:vector>
  </HeadingPairs>
  <TitlesOfParts>
    <vt:vector size="63" baseType="lpstr">
      <vt:lpstr>Arial</vt:lpstr>
      <vt:lpstr>ArialMT</vt:lpstr>
      <vt:lpstr>Calibri</vt:lpstr>
      <vt:lpstr>inherit</vt:lpstr>
      <vt:lpstr>Linux Libertine</vt:lpstr>
      <vt:lpstr>Poppins</vt:lpstr>
      <vt:lpstr>Times New Roman</vt:lpstr>
      <vt:lpstr>TimesNewRomanPS-BoldMT</vt:lpstr>
      <vt:lpstr>TimesNewRomanPSMT</vt:lpstr>
      <vt:lpstr>Тема Office</vt:lpstr>
      <vt:lpstr>Topic 9  Algae </vt:lpstr>
      <vt:lpstr>Презентация PowerPoint</vt:lpstr>
      <vt:lpstr>Презентация PowerPoint</vt:lpstr>
      <vt:lpstr>INTRODUCTION TO ALGAE</vt:lpstr>
      <vt:lpstr>Презентация PowerPoint</vt:lpstr>
      <vt:lpstr>Презентация PowerPoint</vt:lpstr>
      <vt:lpstr>Презентация PowerPoint</vt:lpstr>
      <vt:lpstr> 3 - MORPHOLOGY OF ALGAE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4-NUTRITION </vt:lpstr>
      <vt:lpstr>Презентация PowerPoint</vt:lpstr>
      <vt:lpstr> 5-REPRODUCTION </vt:lpstr>
      <vt:lpstr> 3. Sexual Reproduction: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Phaeophyceae - Brown Algae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Rhodophyceae</vt:lpstr>
      <vt:lpstr>Презентация PowerPoint</vt:lpstr>
      <vt:lpstr>Morphology </vt:lpstr>
      <vt:lpstr>Cell structure </vt:lpstr>
      <vt:lpstr>Презентация PowerPoint</vt:lpstr>
      <vt:lpstr>Chloroplasts</vt:lpstr>
      <vt:lpstr>Storage products </vt:lpstr>
      <vt:lpstr>Reproduction </vt:lpstr>
      <vt:lpstr>Презентация PowerPoint</vt:lpstr>
      <vt:lpstr>Презентация PowerPoint</vt:lpstr>
      <vt:lpstr>Uses of Red Algae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dc:creator>
  <cp:lastModifiedBy>Зарина</cp:lastModifiedBy>
  <cp:revision>112</cp:revision>
  <dcterms:created xsi:type="dcterms:W3CDTF">2018-10-01T14:06:43Z</dcterms:created>
  <dcterms:modified xsi:type="dcterms:W3CDTF">2025-02-26T09:14:07Z</dcterms:modified>
</cp:coreProperties>
</file>